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0" r:id="rId2"/>
    <p:sldId id="258" r:id="rId3"/>
    <p:sldId id="263" r:id="rId4"/>
    <p:sldId id="262" r:id="rId5"/>
    <p:sldId id="266" r:id="rId6"/>
    <p:sldId id="265" r:id="rId7"/>
    <p:sldId id="264" r:id="rId8"/>
    <p:sldId id="267" r:id="rId9"/>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00" autoAdjust="0"/>
    <p:restoredTop sz="94660"/>
  </p:normalViewPr>
  <p:slideViewPr>
    <p:cSldViewPr snapToGrid="0">
      <p:cViewPr varScale="1">
        <p:scale>
          <a:sx n="105" d="100"/>
          <a:sy n="105" d="100"/>
        </p:scale>
        <p:origin x="624" y="96"/>
      </p:cViewPr>
      <p:guideLst/>
    </p:cSldViewPr>
  </p:slideViewPr>
  <p:notesTextViewPr>
    <p:cViewPr>
      <p:scale>
        <a:sx n="25" d="100"/>
        <a:sy n="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DDED54-5716-4A74-84C0-C0DD60A61F5B}" type="datetimeFigureOut">
              <a:rPr lang="tr-TR" smtClean="0"/>
              <a:t>14.10.2024</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89D319-8C38-4E7B-8FCA-8435C897CD28}" type="slidenum">
              <a:rPr lang="tr-TR" smtClean="0"/>
              <a:t>‹#›</a:t>
            </a:fld>
            <a:endParaRPr lang="tr-TR"/>
          </a:p>
        </p:txBody>
      </p:sp>
    </p:spTree>
    <p:extLst>
      <p:ext uri="{BB962C8B-B14F-4D97-AF65-F5344CB8AC3E}">
        <p14:creationId xmlns:p14="http://schemas.microsoft.com/office/powerpoint/2010/main" val="1922181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5"/>
          </p:nvPr>
        </p:nvSpPr>
        <p:spPr/>
        <p:txBody>
          <a:bodyPr/>
          <a:lstStyle/>
          <a:p>
            <a:fld id="{6489D319-8C38-4E7B-8FCA-8435C897CD28}" type="slidenum">
              <a:rPr lang="tr-TR" smtClean="0"/>
              <a:t>1</a:t>
            </a:fld>
            <a:endParaRPr lang="tr-TR"/>
          </a:p>
        </p:txBody>
      </p:sp>
    </p:spTree>
    <p:extLst>
      <p:ext uri="{BB962C8B-B14F-4D97-AF65-F5344CB8AC3E}">
        <p14:creationId xmlns:p14="http://schemas.microsoft.com/office/powerpoint/2010/main" val="2820920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5"/>
          </p:nvPr>
        </p:nvSpPr>
        <p:spPr/>
        <p:txBody>
          <a:bodyPr/>
          <a:lstStyle/>
          <a:p>
            <a:fld id="{6489D319-8C38-4E7B-8FCA-8435C897CD28}" type="slidenum">
              <a:rPr lang="tr-TR" smtClean="0"/>
              <a:t>2</a:t>
            </a:fld>
            <a:endParaRPr lang="tr-TR"/>
          </a:p>
        </p:txBody>
      </p:sp>
    </p:spTree>
    <p:extLst>
      <p:ext uri="{BB962C8B-B14F-4D97-AF65-F5344CB8AC3E}">
        <p14:creationId xmlns:p14="http://schemas.microsoft.com/office/powerpoint/2010/main" val="4483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a:p>
        </p:txBody>
      </p:sp>
      <p:sp>
        <p:nvSpPr>
          <p:cNvPr id="4" name="Slide Number Placeholder 3"/>
          <p:cNvSpPr>
            <a:spLocks noGrp="1"/>
          </p:cNvSpPr>
          <p:nvPr>
            <p:ph type="sldNum" sz="quarter" idx="5"/>
          </p:nvPr>
        </p:nvSpPr>
        <p:spPr/>
        <p:txBody>
          <a:bodyPr/>
          <a:lstStyle/>
          <a:p>
            <a:fld id="{6489D319-8C38-4E7B-8FCA-8435C897CD28}" type="slidenum">
              <a:rPr lang="tr-TR" smtClean="0"/>
              <a:t>3</a:t>
            </a:fld>
            <a:endParaRPr lang="tr-TR"/>
          </a:p>
        </p:txBody>
      </p:sp>
    </p:spTree>
    <p:extLst>
      <p:ext uri="{BB962C8B-B14F-4D97-AF65-F5344CB8AC3E}">
        <p14:creationId xmlns:p14="http://schemas.microsoft.com/office/powerpoint/2010/main" val="375936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489D319-8C38-4E7B-8FCA-8435C897CD28}" type="slidenum">
              <a:rPr lang="tr-TR" smtClean="0"/>
              <a:t>5</a:t>
            </a:fld>
            <a:endParaRPr lang="tr-TR"/>
          </a:p>
        </p:txBody>
      </p:sp>
    </p:spTree>
    <p:extLst>
      <p:ext uri="{BB962C8B-B14F-4D97-AF65-F5344CB8AC3E}">
        <p14:creationId xmlns:p14="http://schemas.microsoft.com/office/powerpoint/2010/main" val="72662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8CB4A0-602C-3670-C2E1-ED6D811C90C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tr-TR"/>
          </a:p>
        </p:txBody>
      </p:sp>
      <p:sp>
        <p:nvSpPr>
          <p:cNvPr id="3" name="Subtitle 2">
            <a:extLst>
              <a:ext uri="{FF2B5EF4-FFF2-40B4-BE49-F238E27FC236}">
                <a16:creationId xmlns:a16="http://schemas.microsoft.com/office/drawing/2014/main" id="{CC533218-B638-8491-53EC-03540163F3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tr-TR"/>
          </a:p>
        </p:txBody>
      </p:sp>
      <p:sp>
        <p:nvSpPr>
          <p:cNvPr id="4" name="Date Placeholder 3">
            <a:extLst>
              <a:ext uri="{FF2B5EF4-FFF2-40B4-BE49-F238E27FC236}">
                <a16:creationId xmlns:a16="http://schemas.microsoft.com/office/drawing/2014/main" id="{81499A98-9B62-4389-D443-88152F0CB5DF}"/>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5" name="Footer Placeholder 4">
            <a:extLst>
              <a:ext uri="{FF2B5EF4-FFF2-40B4-BE49-F238E27FC236}">
                <a16:creationId xmlns:a16="http://schemas.microsoft.com/office/drawing/2014/main" id="{5AFAFEB1-BBDA-8997-803E-E96344810325}"/>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328A3281-E79F-92A3-464E-E2B7160CB87D}"/>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2380345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59FCE-B007-862E-2DED-C7B0BA696B04}"/>
              </a:ext>
            </a:extLst>
          </p:cNvPr>
          <p:cNvSpPr>
            <a:spLocks noGrp="1"/>
          </p:cNvSpPr>
          <p:nvPr>
            <p:ph type="title"/>
          </p:nvPr>
        </p:nvSpPr>
        <p:spPr/>
        <p:txBody>
          <a:bodyPr/>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922595C7-D315-B286-F1D4-2F4CAD2A584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6696BD1D-2E9C-A020-574D-0B365F7296E8}"/>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5" name="Footer Placeholder 4">
            <a:extLst>
              <a:ext uri="{FF2B5EF4-FFF2-40B4-BE49-F238E27FC236}">
                <a16:creationId xmlns:a16="http://schemas.microsoft.com/office/drawing/2014/main" id="{0BB6B019-F7F1-0D82-A976-4666A2846ABB}"/>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AA470371-BC0B-2227-FC3B-BC4D617564CF}"/>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2285323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F45ADF-476A-0783-FF51-8C45B00EB02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tr-TR"/>
          </a:p>
        </p:txBody>
      </p:sp>
      <p:sp>
        <p:nvSpPr>
          <p:cNvPr id="3" name="Vertical Text Placeholder 2">
            <a:extLst>
              <a:ext uri="{FF2B5EF4-FFF2-40B4-BE49-F238E27FC236}">
                <a16:creationId xmlns:a16="http://schemas.microsoft.com/office/drawing/2014/main" id="{29FD1C54-CACF-09D0-6980-BBA7BE8656B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F6334AFD-849C-1C17-985B-B903FC632056}"/>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5" name="Footer Placeholder 4">
            <a:extLst>
              <a:ext uri="{FF2B5EF4-FFF2-40B4-BE49-F238E27FC236}">
                <a16:creationId xmlns:a16="http://schemas.microsoft.com/office/drawing/2014/main" id="{66A6C724-823D-985A-D1EB-E6BAB75F6180}"/>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2DE4EC1D-2BCB-3FCA-6FB8-C5962594E62D}"/>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3084653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2B7CD-97D1-74A0-4C73-D1EF6319BB08}"/>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3CF8727A-3A47-C105-05D6-3419DC6A361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CAC95A8D-B682-188B-D897-D1A2EE6695E7}"/>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5" name="Footer Placeholder 4">
            <a:extLst>
              <a:ext uri="{FF2B5EF4-FFF2-40B4-BE49-F238E27FC236}">
                <a16:creationId xmlns:a16="http://schemas.microsoft.com/office/drawing/2014/main" id="{28AA6041-EEAB-D068-0508-5B273A7D2CB5}"/>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1CD3F51E-BE34-121B-74EE-C4742737774A}"/>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4185276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13B96-F9CB-A8C4-1816-9B15303466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tr-TR"/>
          </a:p>
        </p:txBody>
      </p:sp>
      <p:sp>
        <p:nvSpPr>
          <p:cNvPr id="3" name="Text Placeholder 2">
            <a:extLst>
              <a:ext uri="{FF2B5EF4-FFF2-40B4-BE49-F238E27FC236}">
                <a16:creationId xmlns:a16="http://schemas.microsoft.com/office/drawing/2014/main" id="{68E8F3C7-8C8F-D724-B7A0-41A846A1B90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B02BA19-F193-8A76-9CC8-AE7BBC532D9A}"/>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5" name="Footer Placeholder 4">
            <a:extLst>
              <a:ext uri="{FF2B5EF4-FFF2-40B4-BE49-F238E27FC236}">
                <a16:creationId xmlns:a16="http://schemas.microsoft.com/office/drawing/2014/main" id="{0648E847-6E13-74D6-4CEB-EC272F9FC455}"/>
              </a:ext>
            </a:extLst>
          </p:cNvPr>
          <p:cNvSpPr>
            <a:spLocks noGrp="1"/>
          </p:cNvSpPr>
          <p:nvPr>
            <p:ph type="ftr" sz="quarter" idx="11"/>
          </p:nvPr>
        </p:nvSpPr>
        <p:spPr/>
        <p:txBody>
          <a:bodyPr/>
          <a:lstStyle/>
          <a:p>
            <a:endParaRPr lang="tr-TR"/>
          </a:p>
        </p:txBody>
      </p:sp>
      <p:sp>
        <p:nvSpPr>
          <p:cNvPr id="6" name="Slide Number Placeholder 5">
            <a:extLst>
              <a:ext uri="{FF2B5EF4-FFF2-40B4-BE49-F238E27FC236}">
                <a16:creationId xmlns:a16="http://schemas.microsoft.com/office/drawing/2014/main" id="{967E6D97-4E34-9A8F-A1D9-2977524949C3}"/>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11735289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14A7A-F063-F099-E51B-AD27C8254BDB}"/>
              </a:ext>
            </a:extLst>
          </p:cNvPr>
          <p:cNvSpPr>
            <a:spLocks noGrp="1"/>
          </p:cNvSpPr>
          <p:nvPr>
            <p:ph type="title"/>
          </p:nvPr>
        </p:nvSpPr>
        <p:spPr/>
        <p:txBody>
          <a:bodyPr/>
          <a:lstStyle/>
          <a:p>
            <a:r>
              <a:rPr lang="en-US"/>
              <a:t>Click to edit Master title style</a:t>
            </a:r>
            <a:endParaRPr lang="tr-TR"/>
          </a:p>
        </p:txBody>
      </p:sp>
      <p:sp>
        <p:nvSpPr>
          <p:cNvPr id="3" name="Content Placeholder 2">
            <a:extLst>
              <a:ext uri="{FF2B5EF4-FFF2-40B4-BE49-F238E27FC236}">
                <a16:creationId xmlns:a16="http://schemas.microsoft.com/office/drawing/2014/main" id="{BA5A4405-F9A5-8972-57F1-74E6D2824D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Content Placeholder 3">
            <a:extLst>
              <a:ext uri="{FF2B5EF4-FFF2-40B4-BE49-F238E27FC236}">
                <a16:creationId xmlns:a16="http://schemas.microsoft.com/office/drawing/2014/main" id="{B028FE9C-FEC1-DD19-AC23-98D44C86C2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Date Placeholder 4">
            <a:extLst>
              <a:ext uri="{FF2B5EF4-FFF2-40B4-BE49-F238E27FC236}">
                <a16:creationId xmlns:a16="http://schemas.microsoft.com/office/drawing/2014/main" id="{3A8A39A1-5BA8-179F-7F51-28C720C369EF}"/>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6" name="Footer Placeholder 5">
            <a:extLst>
              <a:ext uri="{FF2B5EF4-FFF2-40B4-BE49-F238E27FC236}">
                <a16:creationId xmlns:a16="http://schemas.microsoft.com/office/drawing/2014/main" id="{F298FD77-B2F3-2390-77A8-69184E45C690}"/>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9CFE5FF0-DF73-4E70-B311-BA0401753D5F}"/>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3399147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2A45F-6C7B-BBD8-77CB-8B5DD665FDF5}"/>
              </a:ext>
            </a:extLst>
          </p:cNvPr>
          <p:cNvSpPr>
            <a:spLocks noGrp="1"/>
          </p:cNvSpPr>
          <p:nvPr>
            <p:ph type="title"/>
          </p:nvPr>
        </p:nvSpPr>
        <p:spPr>
          <a:xfrm>
            <a:off x="839788" y="365125"/>
            <a:ext cx="10515600" cy="1325563"/>
          </a:xfrm>
        </p:spPr>
        <p:txBody>
          <a:bodyPr/>
          <a:lstStyle/>
          <a:p>
            <a:r>
              <a:rPr lang="en-US"/>
              <a:t>Click to edit Master title style</a:t>
            </a:r>
            <a:endParaRPr lang="tr-TR"/>
          </a:p>
        </p:txBody>
      </p:sp>
      <p:sp>
        <p:nvSpPr>
          <p:cNvPr id="3" name="Text Placeholder 2">
            <a:extLst>
              <a:ext uri="{FF2B5EF4-FFF2-40B4-BE49-F238E27FC236}">
                <a16:creationId xmlns:a16="http://schemas.microsoft.com/office/drawing/2014/main" id="{D60FF78D-0A54-F56F-E380-9BE510637CE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52517A-F7D3-3D1A-2CDA-FC7CD7F168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5" name="Text Placeholder 4">
            <a:extLst>
              <a:ext uri="{FF2B5EF4-FFF2-40B4-BE49-F238E27FC236}">
                <a16:creationId xmlns:a16="http://schemas.microsoft.com/office/drawing/2014/main" id="{A6AA6976-8DD6-DC8E-15DA-510B68CD28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C4E27D8-E4CA-4ED9-A170-7F9F3E9772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7" name="Date Placeholder 6">
            <a:extLst>
              <a:ext uri="{FF2B5EF4-FFF2-40B4-BE49-F238E27FC236}">
                <a16:creationId xmlns:a16="http://schemas.microsoft.com/office/drawing/2014/main" id="{3F0EF562-B46A-7F32-E281-E1F519FF4607}"/>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8" name="Footer Placeholder 7">
            <a:extLst>
              <a:ext uri="{FF2B5EF4-FFF2-40B4-BE49-F238E27FC236}">
                <a16:creationId xmlns:a16="http://schemas.microsoft.com/office/drawing/2014/main" id="{04A06500-E4FF-3040-355D-920096B00898}"/>
              </a:ext>
            </a:extLst>
          </p:cNvPr>
          <p:cNvSpPr>
            <a:spLocks noGrp="1"/>
          </p:cNvSpPr>
          <p:nvPr>
            <p:ph type="ftr" sz="quarter" idx="11"/>
          </p:nvPr>
        </p:nvSpPr>
        <p:spPr/>
        <p:txBody>
          <a:bodyPr/>
          <a:lstStyle/>
          <a:p>
            <a:endParaRPr lang="tr-TR"/>
          </a:p>
        </p:txBody>
      </p:sp>
      <p:sp>
        <p:nvSpPr>
          <p:cNvPr id="9" name="Slide Number Placeholder 8">
            <a:extLst>
              <a:ext uri="{FF2B5EF4-FFF2-40B4-BE49-F238E27FC236}">
                <a16:creationId xmlns:a16="http://schemas.microsoft.com/office/drawing/2014/main" id="{3CB6B779-59A3-53A7-31E9-564DE3D59A44}"/>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41342465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6D3F9-1C61-ACC8-3775-3B4F90FE53F9}"/>
              </a:ext>
            </a:extLst>
          </p:cNvPr>
          <p:cNvSpPr>
            <a:spLocks noGrp="1"/>
          </p:cNvSpPr>
          <p:nvPr>
            <p:ph type="title"/>
          </p:nvPr>
        </p:nvSpPr>
        <p:spPr/>
        <p:txBody>
          <a:bodyPr/>
          <a:lstStyle/>
          <a:p>
            <a:r>
              <a:rPr lang="en-US"/>
              <a:t>Click to edit Master title style</a:t>
            </a:r>
            <a:endParaRPr lang="tr-TR"/>
          </a:p>
        </p:txBody>
      </p:sp>
      <p:sp>
        <p:nvSpPr>
          <p:cNvPr id="3" name="Date Placeholder 2">
            <a:extLst>
              <a:ext uri="{FF2B5EF4-FFF2-40B4-BE49-F238E27FC236}">
                <a16:creationId xmlns:a16="http://schemas.microsoft.com/office/drawing/2014/main" id="{8E7B5251-5AC1-F82D-7661-13C8B44AB3BE}"/>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4" name="Footer Placeholder 3">
            <a:extLst>
              <a:ext uri="{FF2B5EF4-FFF2-40B4-BE49-F238E27FC236}">
                <a16:creationId xmlns:a16="http://schemas.microsoft.com/office/drawing/2014/main" id="{64F118D4-E2ED-F1B7-0057-6F5E71D0C973}"/>
              </a:ext>
            </a:extLst>
          </p:cNvPr>
          <p:cNvSpPr>
            <a:spLocks noGrp="1"/>
          </p:cNvSpPr>
          <p:nvPr>
            <p:ph type="ftr" sz="quarter" idx="11"/>
          </p:nvPr>
        </p:nvSpPr>
        <p:spPr/>
        <p:txBody>
          <a:bodyPr/>
          <a:lstStyle/>
          <a:p>
            <a:endParaRPr lang="tr-TR"/>
          </a:p>
        </p:txBody>
      </p:sp>
      <p:sp>
        <p:nvSpPr>
          <p:cNvPr id="5" name="Slide Number Placeholder 4">
            <a:extLst>
              <a:ext uri="{FF2B5EF4-FFF2-40B4-BE49-F238E27FC236}">
                <a16:creationId xmlns:a16="http://schemas.microsoft.com/office/drawing/2014/main" id="{60BB958A-9F61-4B0D-1F3D-BE2176AC3AD7}"/>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2590012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E6E11E-546A-121E-53B0-9D80611D68E5}"/>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3" name="Footer Placeholder 2">
            <a:extLst>
              <a:ext uri="{FF2B5EF4-FFF2-40B4-BE49-F238E27FC236}">
                <a16:creationId xmlns:a16="http://schemas.microsoft.com/office/drawing/2014/main" id="{2C8D7BC9-CBA0-DE45-F011-C64D48BF3224}"/>
              </a:ext>
            </a:extLst>
          </p:cNvPr>
          <p:cNvSpPr>
            <a:spLocks noGrp="1"/>
          </p:cNvSpPr>
          <p:nvPr>
            <p:ph type="ftr" sz="quarter" idx="11"/>
          </p:nvPr>
        </p:nvSpPr>
        <p:spPr/>
        <p:txBody>
          <a:bodyPr/>
          <a:lstStyle/>
          <a:p>
            <a:endParaRPr lang="tr-TR"/>
          </a:p>
        </p:txBody>
      </p:sp>
      <p:sp>
        <p:nvSpPr>
          <p:cNvPr id="4" name="Slide Number Placeholder 3">
            <a:extLst>
              <a:ext uri="{FF2B5EF4-FFF2-40B4-BE49-F238E27FC236}">
                <a16:creationId xmlns:a16="http://schemas.microsoft.com/office/drawing/2014/main" id="{49C32BF2-53A2-60F7-BF48-46FAF8EA77A2}"/>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2121279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8EE55-99BD-6BFC-1EA3-B7154280F9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Content Placeholder 2">
            <a:extLst>
              <a:ext uri="{FF2B5EF4-FFF2-40B4-BE49-F238E27FC236}">
                <a16:creationId xmlns:a16="http://schemas.microsoft.com/office/drawing/2014/main" id="{25338A61-068B-D6B3-2AFC-680750AE15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Text Placeholder 3">
            <a:extLst>
              <a:ext uri="{FF2B5EF4-FFF2-40B4-BE49-F238E27FC236}">
                <a16:creationId xmlns:a16="http://schemas.microsoft.com/office/drawing/2014/main" id="{5C1B9CB9-7E9F-1960-2716-23B40B95EB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437BBE-EB64-8D17-9309-5A2C2B249E2A}"/>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6" name="Footer Placeholder 5">
            <a:extLst>
              <a:ext uri="{FF2B5EF4-FFF2-40B4-BE49-F238E27FC236}">
                <a16:creationId xmlns:a16="http://schemas.microsoft.com/office/drawing/2014/main" id="{6C726D2D-1FB7-05FC-B2F1-C199565B84AD}"/>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5DAD9416-7450-675E-0991-2BD41D1FD2AA}"/>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1463146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49F1E-4DE9-9CB7-8790-EDD449A725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tr-TR"/>
          </a:p>
        </p:txBody>
      </p:sp>
      <p:sp>
        <p:nvSpPr>
          <p:cNvPr id="3" name="Picture Placeholder 2">
            <a:extLst>
              <a:ext uri="{FF2B5EF4-FFF2-40B4-BE49-F238E27FC236}">
                <a16:creationId xmlns:a16="http://schemas.microsoft.com/office/drawing/2014/main" id="{F3162900-6DA1-4FEC-7A1D-17D660CC12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Text Placeholder 3">
            <a:extLst>
              <a:ext uri="{FF2B5EF4-FFF2-40B4-BE49-F238E27FC236}">
                <a16:creationId xmlns:a16="http://schemas.microsoft.com/office/drawing/2014/main" id="{11A0B834-B8F4-3BB7-70AA-AF66C16774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E13793-739C-EC54-3736-965D99DC9CBE}"/>
              </a:ext>
            </a:extLst>
          </p:cNvPr>
          <p:cNvSpPr>
            <a:spLocks noGrp="1"/>
          </p:cNvSpPr>
          <p:nvPr>
            <p:ph type="dt" sz="half" idx="10"/>
          </p:nvPr>
        </p:nvSpPr>
        <p:spPr/>
        <p:txBody>
          <a:bodyPr/>
          <a:lstStyle/>
          <a:p>
            <a:fld id="{B246EBF0-FD87-4748-81F1-99DF7E589F3D}" type="datetimeFigureOut">
              <a:rPr lang="tr-TR" smtClean="0"/>
              <a:t>14.10.2024</a:t>
            </a:fld>
            <a:endParaRPr lang="tr-TR"/>
          </a:p>
        </p:txBody>
      </p:sp>
      <p:sp>
        <p:nvSpPr>
          <p:cNvPr id="6" name="Footer Placeholder 5">
            <a:extLst>
              <a:ext uri="{FF2B5EF4-FFF2-40B4-BE49-F238E27FC236}">
                <a16:creationId xmlns:a16="http://schemas.microsoft.com/office/drawing/2014/main" id="{4F01B8FD-3C7C-1A2D-5FAA-A9D37A72EED5}"/>
              </a:ext>
            </a:extLst>
          </p:cNvPr>
          <p:cNvSpPr>
            <a:spLocks noGrp="1"/>
          </p:cNvSpPr>
          <p:nvPr>
            <p:ph type="ftr" sz="quarter" idx="11"/>
          </p:nvPr>
        </p:nvSpPr>
        <p:spPr/>
        <p:txBody>
          <a:bodyPr/>
          <a:lstStyle/>
          <a:p>
            <a:endParaRPr lang="tr-TR"/>
          </a:p>
        </p:txBody>
      </p:sp>
      <p:sp>
        <p:nvSpPr>
          <p:cNvPr id="7" name="Slide Number Placeholder 6">
            <a:extLst>
              <a:ext uri="{FF2B5EF4-FFF2-40B4-BE49-F238E27FC236}">
                <a16:creationId xmlns:a16="http://schemas.microsoft.com/office/drawing/2014/main" id="{669AFC37-2E60-9CC9-C42A-799640E7D747}"/>
              </a:ext>
            </a:extLst>
          </p:cNvPr>
          <p:cNvSpPr>
            <a:spLocks noGrp="1"/>
          </p:cNvSpPr>
          <p:nvPr>
            <p:ph type="sldNum" sz="quarter" idx="12"/>
          </p:nvPr>
        </p:nvSpPr>
        <p:spPr/>
        <p:txBody>
          <a:bodyPr/>
          <a:lstStyle/>
          <a:p>
            <a:fld id="{F8997B38-4F5B-4C4F-A824-FD66ECF85F82}" type="slidenum">
              <a:rPr lang="tr-TR" smtClean="0"/>
              <a:t>‹#›</a:t>
            </a:fld>
            <a:endParaRPr lang="tr-TR"/>
          </a:p>
        </p:txBody>
      </p:sp>
    </p:spTree>
    <p:extLst>
      <p:ext uri="{BB962C8B-B14F-4D97-AF65-F5344CB8AC3E}">
        <p14:creationId xmlns:p14="http://schemas.microsoft.com/office/powerpoint/2010/main" val="1951329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E3F24D-0A32-8F1E-CA0D-DD8769EC25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tr-TR"/>
          </a:p>
        </p:txBody>
      </p:sp>
      <p:sp>
        <p:nvSpPr>
          <p:cNvPr id="3" name="Text Placeholder 2">
            <a:extLst>
              <a:ext uri="{FF2B5EF4-FFF2-40B4-BE49-F238E27FC236}">
                <a16:creationId xmlns:a16="http://schemas.microsoft.com/office/drawing/2014/main" id="{9BD65449-CF83-24B0-84DC-1FE69EAF3E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4" name="Date Placeholder 3">
            <a:extLst>
              <a:ext uri="{FF2B5EF4-FFF2-40B4-BE49-F238E27FC236}">
                <a16:creationId xmlns:a16="http://schemas.microsoft.com/office/drawing/2014/main" id="{8627CCF9-BAFB-CAE0-E87A-22A978E9ED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246EBF0-FD87-4748-81F1-99DF7E589F3D}" type="datetimeFigureOut">
              <a:rPr lang="tr-TR" smtClean="0"/>
              <a:t>14.10.2024</a:t>
            </a:fld>
            <a:endParaRPr lang="tr-TR"/>
          </a:p>
        </p:txBody>
      </p:sp>
      <p:sp>
        <p:nvSpPr>
          <p:cNvPr id="5" name="Footer Placeholder 4">
            <a:extLst>
              <a:ext uri="{FF2B5EF4-FFF2-40B4-BE49-F238E27FC236}">
                <a16:creationId xmlns:a16="http://schemas.microsoft.com/office/drawing/2014/main" id="{C454B2B9-3BBD-0A16-4EE7-4B7D0CB41C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tr-TR"/>
          </a:p>
        </p:txBody>
      </p:sp>
      <p:sp>
        <p:nvSpPr>
          <p:cNvPr id="6" name="Slide Number Placeholder 5">
            <a:extLst>
              <a:ext uri="{FF2B5EF4-FFF2-40B4-BE49-F238E27FC236}">
                <a16:creationId xmlns:a16="http://schemas.microsoft.com/office/drawing/2014/main" id="{97433F6F-FEC1-041C-900A-7B52D98FF6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8997B38-4F5B-4C4F-A824-FD66ECF85F82}" type="slidenum">
              <a:rPr lang="tr-TR" smtClean="0"/>
              <a:t>‹#›</a:t>
            </a:fld>
            <a:endParaRPr lang="tr-TR"/>
          </a:p>
        </p:txBody>
      </p:sp>
    </p:spTree>
    <p:extLst>
      <p:ext uri="{BB962C8B-B14F-4D97-AF65-F5344CB8AC3E}">
        <p14:creationId xmlns:p14="http://schemas.microsoft.com/office/powerpoint/2010/main" val="3225734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blue human head with glowing brain&#10;&#10;Description automatically generated">
            <a:extLst>
              <a:ext uri="{FF2B5EF4-FFF2-40B4-BE49-F238E27FC236}">
                <a16:creationId xmlns:a16="http://schemas.microsoft.com/office/drawing/2014/main" id="{AA40095D-C1F2-C6DA-910A-7CD404A70B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5618" y="2549704"/>
            <a:ext cx="3363116" cy="3290860"/>
          </a:xfrm>
          <a:prstGeom prst="rect">
            <a:avLst/>
          </a:prstGeom>
        </p:spPr>
      </p:pic>
      <p:pic>
        <p:nvPicPr>
          <p:cNvPr id="15" name="Picture 14" descr="A black and white diagram of a network&#10;&#10;Description automatically generated">
            <a:extLst>
              <a:ext uri="{FF2B5EF4-FFF2-40B4-BE49-F238E27FC236}">
                <a16:creationId xmlns:a16="http://schemas.microsoft.com/office/drawing/2014/main" id="{6C08E869-085F-1E07-560B-C7855E9A88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2971" y="2589788"/>
            <a:ext cx="4655004" cy="3284986"/>
          </a:xfrm>
          <a:prstGeom prst="rect">
            <a:avLst/>
          </a:prstGeom>
          <a:ln>
            <a:solidFill>
              <a:schemeClr val="tx1"/>
            </a:solidFill>
          </a:ln>
        </p:spPr>
      </p:pic>
      <p:sp>
        <p:nvSpPr>
          <p:cNvPr id="2" name="TextBox 1">
            <a:extLst>
              <a:ext uri="{FF2B5EF4-FFF2-40B4-BE49-F238E27FC236}">
                <a16:creationId xmlns:a16="http://schemas.microsoft.com/office/drawing/2014/main" id="{234CDAE5-1C86-FAF7-91DA-BA1AFCBDE6E0}"/>
              </a:ext>
            </a:extLst>
          </p:cNvPr>
          <p:cNvSpPr txBox="1"/>
          <p:nvPr/>
        </p:nvSpPr>
        <p:spPr>
          <a:xfrm>
            <a:off x="1337433" y="983226"/>
            <a:ext cx="9130542" cy="1200329"/>
          </a:xfrm>
          <a:prstGeom prst="rect">
            <a:avLst/>
          </a:prstGeom>
          <a:noFill/>
          <a:ln>
            <a:noFill/>
          </a:ln>
        </p:spPr>
        <p:txBody>
          <a:bodyPr wrap="square" rtlCol="0">
            <a:spAutoFit/>
          </a:bodyPr>
          <a:lstStyle/>
          <a:p>
            <a:r>
              <a:rPr lang="tr-TR"/>
              <a:t>Speech elements archieved in libraries fill in multidimesional matrix ‘cube’ couple with multidimensional matrix operation and algorithm, extract in string series. Mathematical model illustrate Neural Network of brain function add permutation and random function make artificial intelligence humanity </a:t>
            </a:r>
          </a:p>
        </p:txBody>
      </p:sp>
      <p:sp>
        <p:nvSpPr>
          <p:cNvPr id="3" name="TextBox 2">
            <a:extLst>
              <a:ext uri="{FF2B5EF4-FFF2-40B4-BE49-F238E27FC236}">
                <a16:creationId xmlns:a16="http://schemas.microsoft.com/office/drawing/2014/main" id="{368FD2B5-3BF0-7392-96ED-C5C1AFEE4A3D}"/>
              </a:ext>
            </a:extLst>
          </p:cNvPr>
          <p:cNvSpPr txBox="1"/>
          <p:nvPr/>
        </p:nvSpPr>
        <p:spPr>
          <a:xfrm>
            <a:off x="1337433" y="615486"/>
            <a:ext cx="9130541" cy="369332"/>
          </a:xfrm>
          <a:prstGeom prst="rect">
            <a:avLst/>
          </a:prstGeom>
          <a:noFill/>
        </p:spPr>
        <p:txBody>
          <a:bodyPr wrap="square" rtlCol="0">
            <a:spAutoFit/>
          </a:bodyPr>
          <a:lstStyle/>
          <a:p>
            <a:r>
              <a:rPr lang="tr-TR" b="1"/>
              <a:t>198</a:t>
            </a:r>
            <a:r>
              <a:rPr lang="en-GB" b="1"/>
              <a:t>4</a:t>
            </a:r>
            <a:r>
              <a:rPr lang="tr-TR" b="1"/>
              <a:t> Univ</a:t>
            </a:r>
            <a:r>
              <a:rPr lang="en-GB" b="1"/>
              <a:t>ersity</a:t>
            </a:r>
            <a:r>
              <a:rPr lang="tr-TR" b="1"/>
              <a:t> Stuttgart </a:t>
            </a:r>
            <a:r>
              <a:rPr lang="en-GB" b="1"/>
              <a:t>– Foundation </a:t>
            </a:r>
            <a:r>
              <a:rPr lang="tr-TR" b="1"/>
              <a:t>Artificial Intelligence</a:t>
            </a:r>
            <a:r>
              <a:rPr lang="en-GB" b="1"/>
              <a:t> -</a:t>
            </a:r>
            <a:r>
              <a:rPr lang="tr-TR" b="1"/>
              <a:t> Cube</a:t>
            </a:r>
          </a:p>
        </p:txBody>
      </p:sp>
      <p:sp>
        <p:nvSpPr>
          <p:cNvPr id="4" name="TextBox 3">
            <a:extLst>
              <a:ext uri="{FF2B5EF4-FFF2-40B4-BE49-F238E27FC236}">
                <a16:creationId xmlns:a16="http://schemas.microsoft.com/office/drawing/2014/main" id="{140ABC15-E55F-4315-510F-AAD42331E1F2}"/>
              </a:ext>
            </a:extLst>
          </p:cNvPr>
          <p:cNvSpPr txBox="1"/>
          <p:nvPr/>
        </p:nvSpPr>
        <p:spPr>
          <a:xfrm>
            <a:off x="5747657" y="5908210"/>
            <a:ext cx="4655003" cy="369332"/>
          </a:xfrm>
          <a:prstGeom prst="rect">
            <a:avLst/>
          </a:prstGeom>
          <a:noFill/>
        </p:spPr>
        <p:txBody>
          <a:bodyPr wrap="square" rtlCol="0">
            <a:spAutoFit/>
          </a:bodyPr>
          <a:lstStyle/>
          <a:p>
            <a:r>
              <a:rPr lang="tr-TR"/>
              <a:t>Neural Network Pricipal of brain function</a:t>
            </a:r>
          </a:p>
        </p:txBody>
      </p:sp>
      <p:sp>
        <p:nvSpPr>
          <p:cNvPr id="6" name="TextBox 5">
            <a:extLst>
              <a:ext uri="{FF2B5EF4-FFF2-40B4-BE49-F238E27FC236}">
                <a16:creationId xmlns:a16="http://schemas.microsoft.com/office/drawing/2014/main" id="{896190E5-7106-54F7-4AE4-47D91D7C2A96}"/>
              </a:ext>
            </a:extLst>
          </p:cNvPr>
          <p:cNvSpPr txBox="1"/>
          <p:nvPr/>
        </p:nvSpPr>
        <p:spPr>
          <a:xfrm>
            <a:off x="1337433" y="5908210"/>
            <a:ext cx="6094638" cy="646331"/>
          </a:xfrm>
          <a:prstGeom prst="rect">
            <a:avLst/>
          </a:prstGeom>
          <a:noFill/>
        </p:spPr>
        <p:txBody>
          <a:bodyPr wrap="square">
            <a:spAutoFit/>
          </a:bodyPr>
          <a:lstStyle/>
          <a:p>
            <a:r>
              <a:rPr lang="tr-TR" sz="1200"/>
              <a:t>Günana 	Theory AI</a:t>
            </a:r>
          </a:p>
          <a:p>
            <a:r>
              <a:rPr lang="tr-TR" sz="1200"/>
              <a:t>Dan 	Programming</a:t>
            </a:r>
          </a:p>
          <a:p>
            <a:r>
              <a:rPr lang="tr-TR" sz="1200"/>
              <a:t>Sabine 	Language orthogaphie</a:t>
            </a:r>
          </a:p>
        </p:txBody>
      </p:sp>
    </p:spTree>
    <p:extLst>
      <p:ext uri="{BB962C8B-B14F-4D97-AF65-F5344CB8AC3E}">
        <p14:creationId xmlns:p14="http://schemas.microsoft.com/office/powerpoint/2010/main" val="3929537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a:extLst>
              <a:ext uri="{FF2B5EF4-FFF2-40B4-BE49-F238E27FC236}">
                <a16:creationId xmlns:a16="http://schemas.microsoft.com/office/drawing/2014/main" id="{D9649298-9C9A-FAEC-C857-0AC497FD4FEA}"/>
              </a:ext>
            </a:extLst>
          </p:cNvPr>
          <p:cNvGrpSpPr/>
          <p:nvPr/>
        </p:nvGrpSpPr>
        <p:grpSpPr>
          <a:xfrm>
            <a:off x="1050070" y="1559525"/>
            <a:ext cx="3712430" cy="2366581"/>
            <a:chOff x="1050070" y="1305649"/>
            <a:chExt cx="3712430" cy="2383701"/>
          </a:xfrm>
        </p:grpSpPr>
        <p:pic>
          <p:nvPicPr>
            <p:cNvPr id="3" name="Picture 2">
              <a:extLst>
                <a:ext uri="{FF2B5EF4-FFF2-40B4-BE49-F238E27FC236}">
                  <a16:creationId xmlns:a16="http://schemas.microsoft.com/office/drawing/2014/main" id="{D7372233-5E04-7FEB-C65D-DA3AE269194C}"/>
                </a:ext>
              </a:extLst>
            </p:cNvPr>
            <p:cNvPicPr>
              <a:picLocks noChangeAspect="1"/>
            </p:cNvPicPr>
            <p:nvPr/>
          </p:nvPicPr>
          <p:blipFill>
            <a:blip r:embed="rId3"/>
            <a:stretch>
              <a:fillRect/>
            </a:stretch>
          </p:blipFill>
          <p:spPr>
            <a:xfrm>
              <a:off x="1050070" y="1305649"/>
              <a:ext cx="3712430" cy="2383701"/>
            </a:xfrm>
            <a:prstGeom prst="rect">
              <a:avLst/>
            </a:prstGeom>
          </p:spPr>
        </p:pic>
        <p:sp>
          <p:nvSpPr>
            <p:cNvPr id="6" name="TextBox 5">
              <a:extLst>
                <a:ext uri="{FF2B5EF4-FFF2-40B4-BE49-F238E27FC236}">
                  <a16:creationId xmlns:a16="http://schemas.microsoft.com/office/drawing/2014/main" id="{FD3A8F03-2D09-4FC0-5C83-AC469CF932F2}"/>
                </a:ext>
              </a:extLst>
            </p:cNvPr>
            <p:cNvSpPr txBox="1"/>
            <p:nvPr/>
          </p:nvSpPr>
          <p:spPr>
            <a:xfrm>
              <a:off x="1404540" y="2289277"/>
              <a:ext cx="912380" cy="338554"/>
            </a:xfrm>
            <a:prstGeom prst="rect">
              <a:avLst/>
            </a:prstGeom>
            <a:noFill/>
          </p:spPr>
          <p:txBody>
            <a:bodyPr wrap="square" rtlCol="0">
              <a:spAutoFit/>
            </a:bodyPr>
            <a:lstStyle/>
            <a:p>
              <a:r>
                <a:rPr lang="tr-TR" sz="1600"/>
                <a:t>mouth</a:t>
              </a:r>
            </a:p>
          </p:txBody>
        </p:sp>
        <p:sp>
          <p:nvSpPr>
            <p:cNvPr id="8" name="TextBox 7">
              <a:extLst>
                <a:ext uri="{FF2B5EF4-FFF2-40B4-BE49-F238E27FC236}">
                  <a16:creationId xmlns:a16="http://schemas.microsoft.com/office/drawing/2014/main" id="{DB7DA40E-77EF-6116-28B4-C2F0D51E9FE6}"/>
                </a:ext>
              </a:extLst>
            </p:cNvPr>
            <p:cNvSpPr txBox="1"/>
            <p:nvPr/>
          </p:nvSpPr>
          <p:spPr>
            <a:xfrm>
              <a:off x="3390070" y="2128281"/>
              <a:ext cx="477217" cy="338554"/>
            </a:xfrm>
            <a:prstGeom prst="rect">
              <a:avLst/>
            </a:prstGeom>
            <a:noFill/>
          </p:spPr>
          <p:txBody>
            <a:bodyPr wrap="square" rtlCol="0">
              <a:spAutoFit/>
            </a:bodyPr>
            <a:lstStyle/>
            <a:p>
              <a:r>
                <a:rPr lang="tr-TR" sz="1600"/>
                <a:t>Ear</a:t>
              </a:r>
            </a:p>
          </p:txBody>
        </p:sp>
      </p:grpSp>
      <p:pic>
        <p:nvPicPr>
          <p:cNvPr id="43" name="Picture 42">
            <a:extLst>
              <a:ext uri="{FF2B5EF4-FFF2-40B4-BE49-F238E27FC236}">
                <a16:creationId xmlns:a16="http://schemas.microsoft.com/office/drawing/2014/main" id="{52998A3C-E2B4-3FA5-7B2E-3370CE7D6547}"/>
              </a:ext>
            </a:extLst>
          </p:cNvPr>
          <p:cNvPicPr>
            <a:picLocks noChangeAspect="1"/>
          </p:cNvPicPr>
          <p:nvPr/>
        </p:nvPicPr>
        <p:blipFill>
          <a:blip r:embed="rId4"/>
          <a:stretch>
            <a:fillRect/>
          </a:stretch>
        </p:blipFill>
        <p:spPr>
          <a:xfrm>
            <a:off x="5672676" y="2288658"/>
            <a:ext cx="1636013" cy="1735416"/>
          </a:xfrm>
          <a:prstGeom prst="rect">
            <a:avLst/>
          </a:prstGeom>
        </p:spPr>
      </p:pic>
      <p:pic>
        <p:nvPicPr>
          <p:cNvPr id="45" name="Picture 44">
            <a:extLst>
              <a:ext uri="{FF2B5EF4-FFF2-40B4-BE49-F238E27FC236}">
                <a16:creationId xmlns:a16="http://schemas.microsoft.com/office/drawing/2014/main" id="{941D16F6-DA56-C3A6-428C-EDB9395D9369}"/>
              </a:ext>
            </a:extLst>
          </p:cNvPr>
          <p:cNvPicPr>
            <a:picLocks noChangeAspect="1"/>
          </p:cNvPicPr>
          <p:nvPr/>
        </p:nvPicPr>
        <p:blipFill>
          <a:blip r:embed="rId5"/>
          <a:stretch>
            <a:fillRect/>
          </a:stretch>
        </p:blipFill>
        <p:spPr>
          <a:xfrm>
            <a:off x="8239607" y="2640281"/>
            <a:ext cx="1233279" cy="1382189"/>
          </a:xfrm>
          <a:prstGeom prst="rect">
            <a:avLst/>
          </a:prstGeom>
        </p:spPr>
      </p:pic>
      <p:sp>
        <p:nvSpPr>
          <p:cNvPr id="46" name="Arrow: Right 45">
            <a:extLst>
              <a:ext uri="{FF2B5EF4-FFF2-40B4-BE49-F238E27FC236}">
                <a16:creationId xmlns:a16="http://schemas.microsoft.com/office/drawing/2014/main" id="{E7EA83F0-C24F-6055-0BB1-AFBD609D2976}"/>
              </a:ext>
            </a:extLst>
          </p:cNvPr>
          <p:cNvSpPr/>
          <p:nvPr/>
        </p:nvSpPr>
        <p:spPr>
          <a:xfrm>
            <a:off x="7710373" y="2595037"/>
            <a:ext cx="669900" cy="304144"/>
          </a:xfrm>
          <a:prstGeom prst="rightArrow">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8" name="TextBox 47">
            <a:extLst>
              <a:ext uri="{FF2B5EF4-FFF2-40B4-BE49-F238E27FC236}">
                <a16:creationId xmlns:a16="http://schemas.microsoft.com/office/drawing/2014/main" id="{F050315C-C823-E400-4A5D-2BD7B1E363B6}"/>
              </a:ext>
            </a:extLst>
          </p:cNvPr>
          <p:cNvSpPr txBox="1"/>
          <p:nvPr/>
        </p:nvSpPr>
        <p:spPr>
          <a:xfrm>
            <a:off x="4947557" y="1151905"/>
            <a:ext cx="5497694" cy="923330"/>
          </a:xfrm>
          <a:prstGeom prst="rect">
            <a:avLst/>
          </a:prstGeom>
          <a:noFill/>
          <a:ln>
            <a:solidFill>
              <a:schemeClr val="tx1"/>
            </a:solidFill>
          </a:ln>
        </p:spPr>
        <p:txBody>
          <a:bodyPr wrap="square" rtlCol="0">
            <a:spAutoFit/>
          </a:bodyPr>
          <a:lstStyle/>
          <a:p>
            <a:r>
              <a:rPr lang="tr-TR" b="1"/>
              <a:t>Get-Response</a:t>
            </a:r>
            <a:r>
              <a:rPr lang="tr-TR"/>
              <a:t> </a:t>
            </a:r>
            <a:r>
              <a:rPr lang="tr-TR" b="1"/>
              <a:t>(2011) Management  communication </a:t>
            </a:r>
            <a:r>
              <a:rPr lang="tr-TR"/>
              <a:t>signals, interrupt no possible, request and answers 24h (contraint brain activity)</a:t>
            </a:r>
          </a:p>
        </p:txBody>
      </p:sp>
      <p:sp>
        <p:nvSpPr>
          <p:cNvPr id="53" name="Arrow: Notched Right 52">
            <a:extLst>
              <a:ext uri="{FF2B5EF4-FFF2-40B4-BE49-F238E27FC236}">
                <a16:creationId xmlns:a16="http://schemas.microsoft.com/office/drawing/2014/main" id="{0F39D974-25E4-77A9-D132-C14F76EB0AF9}"/>
              </a:ext>
            </a:extLst>
          </p:cNvPr>
          <p:cNvSpPr/>
          <p:nvPr/>
        </p:nvSpPr>
        <p:spPr>
          <a:xfrm rot="10800000">
            <a:off x="7358155" y="2821457"/>
            <a:ext cx="669901" cy="297442"/>
          </a:xfrm>
          <a:prstGeom prst="notchedRightArrow">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56" name="Picture 55">
            <a:extLst>
              <a:ext uri="{FF2B5EF4-FFF2-40B4-BE49-F238E27FC236}">
                <a16:creationId xmlns:a16="http://schemas.microsoft.com/office/drawing/2014/main" id="{2A7E7ACA-153B-10A3-219D-AC68F7F7717F}"/>
              </a:ext>
            </a:extLst>
          </p:cNvPr>
          <p:cNvPicPr>
            <a:picLocks noChangeAspect="1"/>
          </p:cNvPicPr>
          <p:nvPr/>
        </p:nvPicPr>
        <p:blipFill>
          <a:blip r:embed="rId3"/>
          <a:stretch>
            <a:fillRect/>
          </a:stretch>
        </p:blipFill>
        <p:spPr>
          <a:xfrm>
            <a:off x="1015475" y="4263361"/>
            <a:ext cx="3712430" cy="2383701"/>
          </a:xfrm>
          <a:prstGeom prst="rect">
            <a:avLst/>
          </a:prstGeom>
        </p:spPr>
      </p:pic>
      <p:sp>
        <p:nvSpPr>
          <p:cNvPr id="59" name="Oval 58">
            <a:extLst>
              <a:ext uri="{FF2B5EF4-FFF2-40B4-BE49-F238E27FC236}">
                <a16:creationId xmlns:a16="http://schemas.microsoft.com/office/drawing/2014/main" id="{555B00E0-7AE5-B466-AF35-A5EB1171C10E}"/>
              </a:ext>
            </a:extLst>
          </p:cNvPr>
          <p:cNvSpPr/>
          <p:nvPr/>
        </p:nvSpPr>
        <p:spPr>
          <a:xfrm>
            <a:off x="1667615" y="5224522"/>
            <a:ext cx="116701" cy="103695"/>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1" name="Oval 60">
            <a:extLst>
              <a:ext uri="{FF2B5EF4-FFF2-40B4-BE49-F238E27FC236}">
                <a16:creationId xmlns:a16="http://schemas.microsoft.com/office/drawing/2014/main" id="{C2DA7AED-43AF-C8F2-005F-3B0588496E06}"/>
              </a:ext>
            </a:extLst>
          </p:cNvPr>
          <p:cNvSpPr/>
          <p:nvPr/>
        </p:nvSpPr>
        <p:spPr>
          <a:xfrm>
            <a:off x="2017833" y="5148322"/>
            <a:ext cx="116701" cy="103695"/>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65" name="Picture 64">
            <a:extLst>
              <a:ext uri="{FF2B5EF4-FFF2-40B4-BE49-F238E27FC236}">
                <a16:creationId xmlns:a16="http://schemas.microsoft.com/office/drawing/2014/main" id="{98559D77-48D3-3BE8-3EE5-38FC0E34B386}"/>
              </a:ext>
            </a:extLst>
          </p:cNvPr>
          <p:cNvPicPr>
            <a:picLocks noChangeAspect="1"/>
          </p:cNvPicPr>
          <p:nvPr/>
        </p:nvPicPr>
        <p:blipFill>
          <a:blip r:embed="rId6"/>
          <a:stretch>
            <a:fillRect/>
          </a:stretch>
        </p:blipFill>
        <p:spPr>
          <a:xfrm>
            <a:off x="4847469" y="4889373"/>
            <a:ext cx="780351" cy="438844"/>
          </a:xfrm>
          <a:prstGeom prst="rect">
            <a:avLst/>
          </a:prstGeom>
        </p:spPr>
      </p:pic>
      <p:pic>
        <p:nvPicPr>
          <p:cNvPr id="67" name="Picture 66">
            <a:extLst>
              <a:ext uri="{FF2B5EF4-FFF2-40B4-BE49-F238E27FC236}">
                <a16:creationId xmlns:a16="http://schemas.microsoft.com/office/drawing/2014/main" id="{C3B0F208-AA0D-D192-FD29-FC2FE58C5412}"/>
              </a:ext>
            </a:extLst>
          </p:cNvPr>
          <p:cNvPicPr>
            <a:picLocks noChangeAspect="1"/>
          </p:cNvPicPr>
          <p:nvPr/>
        </p:nvPicPr>
        <p:blipFill>
          <a:blip r:embed="rId7"/>
          <a:stretch>
            <a:fillRect/>
          </a:stretch>
        </p:blipFill>
        <p:spPr>
          <a:xfrm>
            <a:off x="5340478" y="5438685"/>
            <a:ext cx="481679" cy="425257"/>
          </a:xfrm>
          <a:prstGeom prst="rect">
            <a:avLst/>
          </a:prstGeom>
        </p:spPr>
      </p:pic>
      <p:cxnSp>
        <p:nvCxnSpPr>
          <p:cNvPr id="69" name="Connector: Elbow 68">
            <a:extLst>
              <a:ext uri="{FF2B5EF4-FFF2-40B4-BE49-F238E27FC236}">
                <a16:creationId xmlns:a16="http://schemas.microsoft.com/office/drawing/2014/main" id="{64A5E873-D40F-1322-8119-56371B2DD10D}"/>
              </a:ext>
            </a:extLst>
          </p:cNvPr>
          <p:cNvCxnSpPr>
            <a:cxnSpLocks/>
            <a:stCxn id="59" idx="4"/>
            <a:endCxn id="67" idx="2"/>
          </p:cNvCxnSpPr>
          <p:nvPr/>
        </p:nvCxnSpPr>
        <p:spPr>
          <a:xfrm rot="16200000" flipH="1">
            <a:off x="3385780" y="3668403"/>
            <a:ext cx="535725" cy="3855352"/>
          </a:xfrm>
          <a:prstGeom prst="bentConnector3">
            <a:avLst>
              <a:gd name="adj1" fmla="val 142671"/>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 name="Connector: Elbow 72">
            <a:extLst>
              <a:ext uri="{FF2B5EF4-FFF2-40B4-BE49-F238E27FC236}">
                <a16:creationId xmlns:a16="http://schemas.microsoft.com/office/drawing/2014/main" id="{7FA52778-C2EF-EA32-A986-21C901D593EE}"/>
              </a:ext>
            </a:extLst>
          </p:cNvPr>
          <p:cNvCxnSpPr>
            <a:cxnSpLocks/>
            <a:stCxn id="61" idx="2"/>
            <a:endCxn id="65" idx="2"/>
          </p:cNvCxnSpPr>
          <p:nvPr/>
        </p:nvCxnSpPr>
        <p:spPr>
          <a:xfrm rot="10800000" flipH="1" flipV="1">
            <a:off x="2017833" y="5200169"/>
            <a:ext cx="3219812" cy="128047"/>
          </a:xfrm>
          <a:prstGeom prst="bentConnector4">
            <a:avLst>
              <a:gd name="adj1" fmla="val 1656"/>
              <a:gd name="adj2" fmla="val 492762"/>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78" name="TextBox 77">
            <a:extLst>
              <a:ext uri="{FF2B5EF4-FFF2-40B4-BE49-F238E27FC236}">
                <a16:creationId xmlns:a16="http://schemas.microsoft.com/office/drawing/2014/main" id="{94B96E65-3C77-C4AE-524B-06E605DC2E36}"/>
              </a:ext>
            </a:extLst>
          </p:cNvPr>
          <p:cNvSpPr txBox="1"/>
          <p:nvPr/>
        </p:nvSpPr>
        <p:spPr>
          <a:xfrm>
            <a:off x="1100291" y="6070836"/>
            <a:ext cx="917541" cy="369332"/>
          </a:xfrm>
          <a:prstGeom prst="rect">
            <a:avLst/>
          </a:prstGeom>
          <a:noFill/>
        </p:spPr>
        <p:txBody>
          <a:bodyPr wrap="square" rtlCol="0">
            <a:spAutoFit/>
          </a:bodyPr>
          <a:lstStyle/>
          <a:p>
            <a:r>
              <a:rPr lang="tr-TR" b="1"/>
              <a:t>Owner</a:t>
            </a:r>
          </a:p>
        </p:txBody>
      </p:sp>
      <p:cxnSp>
        <p:nvCxnSpPr>
          <p:cNvPr id="109" name="Straight Connector 108">
            <a:extLst>
              <a:ext uri="{FF2B5EF4-FFF2-40B4-BE49-F238E27FC236}">
                <a16:creationId xmlns:a16="http://schemas.microsoft.com/office/drawing/2014/main" id="{C3683512-0967-61B7-34A4-E4049F219164}"/>
              </a:ext>
            </a:extLst>
          </p:cNvPr>
          <p:cNvCxnSpPr>
            <a:cxnSpLocks/>
          </p:cNvCxnSpPr>
          <p:nvPr/>
        </p:nvCxnSpPr>
        <p:spPr>
          <a:xfrm>
            <a:off x="5788058" y="5108795"/>
            <a:ext cx="1906364" cy="0"/>
          </a:xfrm>
          <a:prstGeom prst="line">
            <a:avLst/>
          </a:prstGeom>
          <a:ln w="50800">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110" name="Straight Connector 109">
            <a:extLst>
              <a:ext uri="{FF2B5EF4-FFF2-40B4-BE49-F238E27FC236}">
                <a16:creationId xmlns:a16="http://schemas.microsoft.com/office/drawing/2014/main" id="{F1084D31-855E-D210-003C-E426D08B8946}"/>
              </a:ext>
            </a:extLst>
          </p:cNvPr>
          <p:cNvCxnSpPr>
            <a:cxnSpLocks/>
          </p:cNvCxnSpPr>
          <p:nvPr/>
        </p:nvCxnSpPr>
        <p:spPr>
          <a:xfrm>
            <a:off x="5849505" y="5596079"/>
            <a:ext cx="1844917" cy="0"/>
          </a:xfrm>
          <a:prstGeom prst="line">
            <a:avLst/>
          </a:prstGeom>
          <a:ln w="50800">
            <a:solidFill>
              <a:schemeClr val="tx1"/>
            </a:solidFill>
            <a:tailEnd type="stealth"/>
          </a:ln>
        </p:spPr>
        <p:style>
          <a:lnRef idx="2">
            <a:schemeClr val="accent1"/>
          </a:lnRef>
          <a:fillRef idx="0">
            <a:schemeClr val="accent1"/>
          </a:fillRef>
          <a:effectRef idx="1">
            <a:schemeClr val="accent1"/>
          </a:effectRef>
          <a:fontRef idx="minor">
            <a:schemeClr val="tx1"/>
          </a:fontRef>
        </p:style>
      </p:cxnSp>
      <p:sp>
        <p:nvSpPr>
          <p:cNvPr id="121" name="TextBox 120">
            <a:extLst>
              <a:ext uri="{FF2B5EF4-FFF2-40B4-BE49-F238E27FC236}">
                <a16:creationId xmlns:a16="http://schemas.microsoft.com/office/drawing/2014/main" id="{D67CD92B-2845-C5C2-DC4F-85C90FCDBF6E}"/>
              </a:ext>
            </a:extLst>
          </p:cNvPr>
          <p:cNvSpPr txBox="1"/>
          <p:nvPr/>
        </p:nvSpPr>
        <p:spPr>
          <a:xfrm>
            <a:off x="5849505" y="5903735"/>
            <a:ext cx="2390102" cy="338554"/>
          </a:xfrm>
          <a:prstGeom prst="rect">
            <a:avLst/>
          </a:prstGeom>
          <a:noFill/>
        </p:spPr>
        <p:txBody>
          <a:bodyPr wrap="square" rtlCol="0">
            <a:spAutoFit/>
          </a:bodyPr>
          <a:lstStyle/>
          <a:p>
            <a:r>
              <a:rPr lang="en-GB" sz="1600"/>
              <a:t>Transport information</a:t>
            </a:r>
            <a:endParaRPr lang="tr-TR" sz="1600"/>
          </a:p>
        </p:txBody>
      </p:sp>
      <p:cxnSp>
        <p:nvCxnSpPr>
          <p:cNvPr id="125" name="Connector: Elbow 124">
            <a:extLst>
              <a:ext uri="{FF2B5EF4-FFF2-40B4-BE49-F238E27FC236}">
                <a16:creationId xmlns:a16="http://schemas.microsoft.com/office/drawing/2014/main" id="{7B831CE6-8BAD-99AB-5F39-4F43B21D804B}"/>
              </a:ext>
            </a:extLst>
          </p:cNvPr>
          <p:cNvCxnSpPr>
            <a:cxnSpLocks/>
          </p:cNvCxnSpPr>
          <p:nvPr/>
        </p:nvCxnSpPr>
        <p:spPr>
          <a:xfrm rot="16200000" flipH="1">
            <a:off x="8707522" y="2753700"/>
            <a:ext cx="1775547" cy="1427562"/>
          </a:xfrm>
          <a:prstGeom prst="bentConnector3">
            <a:avLst>
              <a:gd name="adj1" fmla="val -11616"/>
            </a:avLst>
          </a:prstGeom>
          <a:ln w="50800">
            <a:solidFill>
              <a:schemeClr val="tx1"/>
            </a:solidFill>
            <a:headEnd type="stealth"/>
            <a:tailEnd type="none"/>
          </a:ln>
        </p:spPr>
        <p:style>
          <a:lnRef idx="2">
            <a:schemeClr val="accent1"/>
          </a:lnRef>
          <a:fillRef idx="0">
            <a:schemeClr val="accent1"/>
          </a:fillRef>
          <a:effectRef idx="1">
            <a:schemeClr val="accent1"/>
          </a:effectRef>
          <a:fontRef idx="minor">
            <a:schemeClr val="tx1"/>
          </a:fontRef>
        </p:style>
      </p:cxnSp>
      <p:sp>
        <p:nvSpPr>
          <p:cNvPr id="129" name="TextBox 128">
            <a:extLst>
              <a:ext uri="{FF2B5EF4-FFF2-40B4-BE49-F238E27FC236}">
                <a16:creationId xmlns:a16="http://schemas.microsoft.com/office/drawing/2014/main" id="{06C7648F-2438-0858-EE15-B38F11CADCDA}"/>
              </a:ext>
            </a:extLst>
          </p:cNvPr>
          <p:cNvSpPr txBox="1"/>
          <p:nvPr/>
        </p:nvSpPr>
        <p:spPr>
          <a:xfrm>
            <a:off x="9494275" y="3144773"/>
            <a:ext cx="735446" cy="369332"/>
          </a:xfrm>
          <a:prstGeom prst="rect">
            <a:avLst/>
          </a:prstGeom>
          <a:noFill/>
        </p:spPr>
        <p:txBody>
          <a:bodyPr wrap="square">
            <a:spAutoFit/>
          </a:bodyPr>
          <a:lstStyle/>
          <a:p>
            <a:r>
              <a:rPr lang="tr-TR" b="1"/>
              <a:t>2024</a:t>
            </a:r>
            <a:endParaRPr lang="tr-TR"/>
          </a:p>
        </p:txBody>
      </p:sp>
      <p:sp>
        <p:nvSpPr>
          <p:cNvPr id="47" name="TextBox 46">
            <a:extLst>
              <a:ext uri="{FF2B5EF4-FFF2-40B4-BE49-F238E27FC236}">
                <a16:creationId xmlns:a16="http://schemas.microsoft.com/office/drawing/2014/main" id="{E2E76BBC-4F0C-045A-9391-43ABB51ECC2A}"/>
              </a:ext>
            </a:extLst>
          </p:cNvPr>
          <p:cNvSpPr txBox="1"/>
          <p:nvPr/>
        </p:nvSpPr>
        <p:spPr>
          <a:xfrm>
            <a:off x="6183903" y="4765910"/>
            <a:ext cx="887457" cy="338554"/>
          </a:xfrm>
          <a:prstGeom prst="rect">
            <a:avLst/>
          </a:prstGeom>
          <a:noFill/>
        </p:spPr>
        <p:txBody>
          <a:bodyPr wrap="square" rtlCol="0">
            <a:spAutoFit/>
          </a:bodyPr>
          <a:lstStyle/>
          <a:p>
            <a:r>
              <a:rPr lang="tr-TR" sz="1600"/>
              <a:t>Video</a:t>
            </a:r>
          </a:p>
        </p:txBody>
      </p:sp>
      <p:sp>
        <p:nvSpPr>
          <p:cNvPr id="49" name="TextBox 48">
            <a:extLst>
              <a:ext uri="{FF2B5EF4-FFF2-40B4-BE49-F238E27FC236}">
                <a16:creationId xmlns:a16="http://schemas.microsoft.com/office/drawing/2014/main" id="{4C110E03-1B74-A45E-8AE1-75EF074F790B}"/>
              </a:ext>
            </a:extLst>
          </p:cNvPr>
          <p:cNvSpPr txBox="1"/>
          <p:nvPr/>
        </p:nvSpPr>
        <p:spPr>
          <a:xfrm>
            <a:off x="6170891" y="5269408"/>
            <a:ext cx="887457" cy="584775"/>
          </a:xfrm>
          <a:prstGeom prst="rect">
            <a:avLst/>
          </a:prstGeom>
          <a:noFill/>
        </p:spPr>
        <p:txBody>
          <a:bodyPr wrap="square" rtlCol="0">
            <a:spAutoFit/>
          </a:bodyPr>
          <a:lstStyle/>
          <a:p>
            <a:r>
              <a:rPr lang="tr-TR" sz="1600"/>
              <a:t>Audio</a:t>
            </a:r>
          </a:p>
          <a:p>
            <a:endParaRPr lang="tr-TR" sz="1600"/>
          </a:p>
        </p:txBody>
      </p:sp>
      <p:sp>
        <p:nvSpPr>
          <p:cNvPr id="55" name="TextBox 54">
            <a:extLst>
              <a:ext uri="{FF2B5EF4-FFF2-40B4-BE49-F238E27FC236}">
                <a16:creationId xmlns:a16="http://schemas.microsoft.com/office/drawing/2014/main" id="{A871A6A0-1979-FCDA-828E-9A76C1DA0D55}"/>
              </a:ext>
            </a:extLst>
          </p:cNvPr>
          <p:cNvSpPr txBox="1"/>
          <p:nvPr/>
        </p:nvSpPr>
        <p:spPr>
          <a:xfrm>
            <a:off x="1100291" y="3890853"/>
            <a:ext cx="3282516" cy="646331"/>
          </a:xfrm>
          <a:prstGeom prst="rect">
            <a:avLst/>
          </a:prstGeom>
          <a:noFill/>
          <a:ln>
            <a:solidFill>
              <a:schemeClr val="tx1"/>
            </a:solidFill>
          </a:ln>
        </p:spPr>
        <p:txBody>
          <a:bodyPr wrap="square" rtlCol="0">
            <a:spAutoFit/>
          </a:bodyPr>
          <a:lstStyle/>
          <a:p>
            <a:r>
              <a:rPr lang="tr-TR" b="1"/>
              <a:t>Reality-TV (2000) Management Communication</a:t>
            </a:r>
            <a:endParaRPr lang="tr-TR"/>
          </a:p>
        </p:txBody>
      </p:sp>
      <p:sp>
        <p:nvSpPr>
          <p:cNvPr id="57" name="TextBox 56">
            <a:extLst>
              <a:ext uri="{FF2B5EF4-FFF2-40B4-BE49-F238E27FC236}">
                <a16:creationId xmlns:a16="http://schemas.microsoft.com/office/drawing/2014/main" id="{7ED6E5D9-70A3-44BB-0DF6-D287A0D57CF2}"/>
              </a:ext>
            </a:extLst>
          </p:cNvPr>
          <p:cNvSpPr txBox="1"/>
          <p:nvPr/>
        </p:nvSpPr>
        <p:spPr>
          <a:xfrm>
            <a:off x="5825820" y="3993762"/>
            <a:ext cx="1577597" cy="369332"/>
          </a:xfrm>
          <a:prstGeom prst="rect">
            <a:avLst/>
          </a:prstGeom>
          <a:noFill/>
        </p:spPr>
        <p:txBody>
          <a:bodyPr wrap="square" rtlCol="0">
            <a:spAutoFit/>
          </a:bodyPr>
          <a:lstStyle/>
          <a:p>
            <a:r>
              <a:rPr lang="tr-TR" b="1"/>
              <a:t>Management                          </a:t>
            </a:r>
            <a:endParaRPr lang="tr-TR"/>
          </a:p>
        </p:txBody>
      </p:sp>
      <p:sp>
        <p:nvSpPr>
          <p:cNvPr id="63" name="TextBox 62">
            <a:extLst>
              <a:ext uri="{FF2B5EF4-FFF2-40B4-BE49-F238E27FC236}">
                <a16:creationId xmlns:a16="http://schemas.microsoft.com/office/drawing/2014/main" id="{690ACFEA-289E-3720-D3EE-326AAA8D4FC2}"/>
              </a:ext>
            </a:extLst>
          </p:cNvPr>
          <p:cNvSpPr txBox="1"/>
          <p:nvPr/>
        </p:nvSpPr>
        <p:spPr>
          <a:xfrm>
            <a:off x="8202568" y="4776796"/>
            <a:ext cx="3545839" cy="1569660"/>
          </a:xfrm>
          <a:prstGeom prst="rect">
            <a:avLst/>
          </a:prstGeom>
          <a:noFill/>
        </p:spPr>
        <p:txBody>
          <a:bodyPr wrap="square">
            <a:spAutoFit/>
          </a:bodyPr>
          <a:lstStyle/>
          <a:p>
            <a:r>
              <a:rPr lang="tr-TR" sz="1600"/>
              <a:t>Management at state and ecocomy</a:t>
            </a:r>
          </a:p>
          <a:p>
            <a:r>
              <a:rPr lang="en-GB" sz="1600"/>
              <a:t>1996 Mercedes-Benz Car Group (1998 </a:t>
            </a:r>
            <a:r>
              <a:rPr lang="tr-TR" sz="1600"/>
              <a:t>DaimlerChrysler</a:t>
            </a:r>
            <a:r>
              <a:rPr lang="en-GB" sz="1600"/>
              <a:t> AG)</a:t>
            </a:r>
          </a:p>
          <a:p>
            <a:r>
              <a:rPr lang="en-GB" sz="1600"/>
              <a:t>1996 </a:t>
            </a:r>
            <a:r>
              <a:rPr lang="tr-TR" sz="1600"/>
              <a:t>Apple Inc</a:t>
            </a:r>
            <a:r>
              <a:rPr lang="en-GB" sz="1600"/>
              <a:t>  </a:t>
            </a:r>
          </a:p>
          <a:p>
            <a:r>
              <a:rPr lang="en-GB" sz="1600"/>
              <a:t>1990 Alphabet Inc. </a:t>
            </a:r>
            <a:r>
              <a:rPr lang="tr-TR" sz="1600"/>
              <a:t> </a:t>
            </a:r>
            <a:r>
              <a:rPr lang="en-GB" sz="1600"/>
              <a:t>(</a:t>
            </a:r>
            <a:r>
              <a:rPr lang="tr-TR" sz="1600"/>
              <a:t>Google Inc.</a:t>
            </a:r>
            <a:r>
              <a:rPr lang="en-GB" sz="1600"/>
              <a:t>)</a:t>
            </a:r>
          </a:p>
          <a:p>
            <a:r>
              <a:rPr lang="en-GB" sz="1600"/>
              <a:t>1990 Meta Techology  (</a:t>
            </a:r>
            <a:r>
              <a:rPr lang="tr-TR" sz="1600"/>
              <a:t>Facebook Inc.</a:t>
            </a:r>
            <a:r>
              <a:rPr lang="en-GB" sz="1600"/>
              <a:t>)</a:t>
            </a:r>
            <a:endParaRPr lang="tr-TR" sz="1600"/>
          </a:p>
        </p:txBody>
      </p:sp>
      <p:sp>
        <p:nvSpPr>
          <p:cNvPr id="64" name="TextBox 63">
            <a:extLst>
              <a:ext uri="{FF2B5EF4-FFF2-40B4-BE49-F238E27FC236}">
                <a16:creationId xmlns:a16="http://schemas.microsoft.com/office/drawing/2014/main" id="{401D7968-FE75-C540-445F-E3D5A273FB3E}"/>
              </a:ext>
            </a:extLst>
          </p:cNvPr>
          <p:cNvSpPr txBox="1"/>
          <p:nvPr/>
        </p:nvSpPr>
        <p:spPr>
          <a:xfrm>
            <a:off x="8576734" y="4062494"/>
            <a:ext cx="917541" cy="369332"/>
          </a:xfrm>
          <a:prstGeom prst="rect">
            <a:avLst/>
          </a:prstGeom>
          <a:noFill/>
        </p:spPr>
        <p:txBody>
          <a:bodyPr wrap="square" rtlCol="0">
            <a:spAutoFit/>
          </a:bodyPr>
          <a:lstStyle/>
          <a:p>
            <a:r>
              <a:rPr lang="tr-TR" b="1"/>
              <a:t>Owner</a:t>
            </a:r>
          </a:p>
        </p:txBody>
      </p:sp>
      <p:sp>
        <p:nvSpPr>
          <p:cNvPr id="66" name="Rectangle 65">
            <a:extLst>
              <a:ext uri="{FF2B5EF4-FFF2-40B4-BE49-F238E27FC236}">
                <a16:creationId xmlns:a16="http://schemas.microsoft.com/office/drawing/2014/main" id="{4A111329-86CB-4FFC-1CE1-216EFEB9951A}"/>
              </a:ext>
            </a:extLst>
          </p:cNvPr>
          <p:cNvSpPr/>
          <p:nvPr/>
        </p:nvSpPr>
        <p:spPr>
          <a:xfrm>
            <a:off x="8608022" y="4062494"/>
            <a:ext cx="783628" cy="6416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9" name="Straight Connector 8">
            <a:extLst>
              <a:ext uri="{FF2B5EF4-FFF2-40B4-BE49-F238E27FC236}">
                <a16:creationId xmlns:a16="http://schemas.microsoft.com/office/drawing/2014/main" id="{FC713E13-4255-2815-AED0-B3D173A6BCCF}"/>
              </a:ext>
            </a:extLst>
          </p:cNvPr>
          <p:cNvCxnSpPr>
            <a:cxnSpLocks/>
          </p:cNvCxnSpPr>
          <p:nvPr/>
        </p:nvCxnSpPr>
        <p:spPr>
          <a:xfrm flipH="1">
            <a:off x="5814581" y="5749907"/>
            <a:ext cx="1844917" cy="0"/>
          </a:xfrm>
          <a:prstGeom prst="line">
            <a:avLst/>
          </a:prstGeom>
          <a:ln w="50800">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98862545-D145-1C79-49E1-A245411DCC94}"/>
              </a:ext>
            </a:extLst>
          </p:cNvPr>
          <p:cNvCxnSpPr>
            <a:cxnSpLocks/>
          </p:cNvCxnSpPr>
          <p:nvPr/>
        </p:nvCxnSpPr>
        <p:spPr>
          <a:xfrm flipH="1">
            <a:off x="5787893" y="5264193"/>
            <a:ext cx="1898294" cy="6568"/>
          </a:xfrm>
          <a:prstGeom prst="line">
            <a:avLst/>
          </a:prstGeom>
          <a:ln w="50800">
            <a:solidFill>
              <a:schemeClr val="tx1"/>
            </a:solidFill>
            <a:tailEnd type="stealth"/>
          </a:ln>
        </p:spPr>
        <p:style>
          <a:lnRef idx="2">
            <a:schemeClr val="accent1"/>
          </a:lnRef>
          <a:fillRef idx="0">
            <a:schemeClr val="accent1"/>
          </a:fillRef>
          <a:effectRef idx="1">
            <a:schemeClr val="accent1"/>
          </a:effectRef>
          <a:fontRef idx="minor">
            <a:schemeClr val="tx1"/>
          </a:fontRef>
        </p:style>
      </p:cxnSp>
      <p:cxnSp>
        <p:nvCxnSpPr>
          <p:cNvPr id="18" name="Connector: Elbow 17">
            <a:extLst>
              <a:ext uri="{FF2B5EF4-FFF2-40B4-BE49-F238E27FC236}">
                <a16:creationId xmlns:a16="http://schemas.microsoft.com/office/drawing/2014/main" id="{F9A24661-1175-1837-E1B3-F1775E6D05A0}"/>
              </a:ext>
            </a:extLst>
          </p:cNvPr>
          <p:cNvCxnSpPr>
            <a:cxnSpLocks/>
          </p:cNvCxnSpPr>
          <p:nvPr/>
        </p:nvCxnSpPr>
        <p:spPr>
          <a:xfrm rot="16200000" flipH="1">
            <a:off x="8804189" y="2766624"/>
            <a:ext cx="1836709" cy="1445414"/>
          </a:xfrm>
          <a:prstGeom prst="bentConnector3">
            <a:avLst>
              <a:gd name="adj1" fmla="val -17935"/>
            </a:avLst>
          </a:prstGeom>
          <a:ln w="50800">
            <a:solidFill>
              <a:schemeClr val="tx1"/>
            </a:solidFill>
            <a:headEnd type="none"/>
            <a:tailEnd type="stealth"/>
          </a:ln>
        </p:spPr>
        <p:style>
          <a:lnRef idx="2">
            <a:schemeClr val="accent1"/>
          </a:lnRef>
          <a:fillRef idx="0">
            <a:schemeClr val="accent1"/>
          </a:fillRef>
          <a:effectRef idx="1">
            <a:schemeClr val="accent1"/>
          </a:effectRef>
          <a:fontRef idx="minor">
            <a:schemeClr val="tx1"/>
          </a:fontRef>
        </p:style>
      </p:cxnSp>
      <p:pic>
        <p:nvPicPr>
          <p:cNvPr id="5" name="Picture 4">
            <a:extLst>
              <a:ext uri="{FF2B5EF4-FFF2-40B4-BE49-F238E27FC236}">
                <a16:creationId xmlns:a16="http://schemas.microsoft.com/office/drawing/2014/main" id="{20FFAF57-6C36-01F5-0C77-644CDE7E9FB4}"/>
              </a:ext>
            </a:extLst>
          </p:cNvPr>
          <p:cNvPicPr>
            <a:picLocks noChangeAspect="1"/>
          </p:cNvPicPr>
          <p:nvPr/>
        </p:nvPicPr>
        <p:blipFill>
          <a:blip r:embed="rId8"/>
          <a:stretch>
            <a:fillRect/>
          </a:stretch>
        </p:blipFill>
        <p:spPr>
          <a:xfrm>
            <a:off x="2206697" y="6171589"/>
            <a:ext cx="475684" cy="589701"/>
          </a:xfrm>
          <a:prstGeom prst="rect">
            <a:avLst/>
          </a:prstGeom>
        </p:spPr>
      </p:pic>
      <p:pic>
        <p:nvPicPr>
          <p:cNvPr id="7" name="Picture 6">
            <a:extLst>
              <a:ext uri="{FF2B5EF4-FFF2-40B4-BE49-F238E27FC236}">
                <a16:creationId xmlns:a16="http://schemas.microsoft.com/office/drawing/2014/main" id="{A8B85246-93DE-089D-FFCB-7B573F5BBABE}"/>
              </a:ext>
            </a:extLst>
          </p:cNvPr>
          <p:cNvPicPr>
            <a:picLocks noChangeAspect="1"/>
          </p:cNvPicPr>
          <p:nvPr/>
        </p:nvPicPr>
        <p:blipFill>
          <a:blip r:embed="rId8"/>
          <a:stretch>
            <a:fillRect/>
          </a:stretch>
        </p:blipFill>
        <p:spPr>
          <a:xfrm>
            <a:off x="7144632" y="2385130"/>
            <a:ext cx="328114" cy="406760"/>
          </a:xfrm>
          <a:prstGeom prst="rect">
            <a:avLst/>
          </a:prstGeom>
        </p:spPr>
      </p:pic>
      <p:sp>
        <p:nvSpPr>
          <p:cNvPr id="4" name="TextBox 3">
            <a:extLst>
              <a:ext uri="{FF2B5EF4-FFF2-40B4-BE49-F238E27FC236}">
                <a16:creationId xmlns:a16="http://schemas.microsoft.com/office/drawing/2014/main" id="{1F3E1204-61B3-606F-E027-BCDE7E590C45}"/>
              </a:ext>
            </a:extLst>
          </p:cNvPr>
          <p:cNvSpPr txBox="1"/>
          <p:nvPr/>
        </p:nvSpPr>
        <p:spPr>
          <a:xfrm>
            <a:off x="1100290" y="1184964"/>
            <a:ext cx="3282515" cy="646331"/>
          </a:xfrm>
          <a:prstGeom prst="rect">
            <a:avLst/>
          </a:prstGeom>
          <a:noFill/>
          <a:ln>
            <a:solidFill>
              <a:schemeClr val="tx1"/>
            </a:solidFill>
          </a:ln>
        </p:spPr>
        <p:txBody>
          <a:bodyPr wrap="square" rtlCol="0">
            <a:spAutoFit/>
          </a:bodyPr>
          <a:lstStyle/>
          <a:p>
            <a:r>
              <a:rPr lang="tr-TR" b="1"/>
              <a:t>Normal Management Communication</a:t>
            </a:r>
          </a:p>
        </p:txBody>
      </p:sp>
      <p:sp>
        <p:nvSpPr>
          <p:cNvPr id="2" name="TextBox 1">
            <a:extLst>
              <a:ext uri="{FF2B5EF4-FFF2-40B4-BE49-F238E27FC236}">
                <a16:creationId xmlns:a16="http://schemas.microsoft.com/office/drawing/2014/main" id="{F115C48B-FF8C-2FC2-719F-ACA226F5C2EA}"/>
              </a:ext>
            </a:extLst>
          </p:cNvPr>
          <p:cNvSpPr txBox="1"/>
          <p:nvPr/>
        </p:nvSpPr>
        <p:spPr>
          <a:xfrm>
            <a:off x="451916" y="391560"/>
            <a:ext cx="11133206" cy="646331"/>
          </a:xfrm>
          <a:prstGeom prst="rect">
            <a:avLst/>
          </a:prstGeom>
          <a:noFill/>
          <a:ln>
            <a:solidFill>
              <a:schemeClr val="tx1"/>
            </a:solidFill>
          </a:ln>
        </p:spPr>
        <p:txBody>
          <a:bodyPr wrap="square">
            <a:spAutoFit/>
          </a:bodyPr>
          <a:lstStyle/>
          <a:p>
            <a:r>
              <a:rPr lang="en-GB" b="1"/>
              <a:t>Owner </a:t>
            </a:r>
            <a:r>
              <a:rPr lang="tr-TR" b="1"/>
              <a:t>= Engin Günana   Owner </a:t>
            </a:r>
            <a:r>
              <a:rPr lang="en-GB" b="1"/>
              <a:t>≠</a:t>
            </a:r>
            <a:r>
              <a:rPr lang="tr-TR" b="1"/>
              <a:t> Erdoğan   Owner </a:t>
            </a:r>
            <a:r>
              <a:rPr lang="en-GB" b="1"/>
              <a:t>≠</a:t>
            </a:r>
            <a:r>
              <a:rPr lang="tr-TR" b="1"/>
              <a:t> German goverment   Owner </a:t>
            </a:r>
            <a:r>
              <a:rPr lang="en-GB" b="1"/>
              <a:t>≠</a:t>
            </a:r>
            <a:r>
              <a:rPr lang="tr-TR" b="1"/>
              <a:t> Turkish  goverment</a:t>
            </a:r>
          </a:p>
          <a:p>
            <a:r>
              <a:rPr lang="tr-TR" b="1"/>
              <a:t> </a:t>
            </a:r>
            <a:endParaRPr lang="en-GB" b="1"/>
          </a:p>
        </p:txBody>
      </p:sp>
    </p:spTree>
    <p:extLst>
      <p:ext uri="{BB962C8B-B14F-4D97-AF65-F5344CB8AC3E}">
        <p14:creationId xmlns:p14="http://schemas.microsoft.com/office/powerpoint/2010/main" val="3558798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2702BD4-D2CC-6AC4-F95D-405B24D7FD9A}"/>
              </a:ext>
            </a:extLst>
          </p:cNvPr>
          <p:cNvSpPr txBox="1"/>
          <p:nvPr/>
        </p:nvSpPr>
        <p:spPr>
          <a:xfrm>
            <a:off x="203682" y="577389"/>
            <a:ext cx="3402384" cy="6370975"/>
          </a:xfrm>
          <a:prstGeom prst="rect">
            <a:avLst/>
          </a:prstGeom>
          <a:noFill/>
        </p:spPr>
        <p:txBody>
          <a:bodyPr wrap="square" rtlCol="0">
            <a:spAutoFit/>
          </a:bodyPr>
          <a:lstStyle/>
          <a:p>
            <a:r>
              <a:rPr lang="tr-TR" sz="1600" b="1"/>
              <a:t>Germany</a:t>
            </a:r>
          </a:p>
          <a:p>
            <a:r>
              <a:rPr lang="tr-TR" sz="1400"/>
              <a:t>1973 millitary use intelectual property laser guided target system (11 years)</a:t>
            </a:r>
          </a:p>
          <a:p>
            <a:endParaRPr lang="tr-TR" sz="1000"/>
          </a:p>
          <a:p>
            <a:r>
              <a:rPr lang="tr-TR" sz="1600" b="1"/>
              <a:t>Germany</a:t>
            </a:r>
          </a:p>
          <a:p>
            <a:r>
              <a:rPr lang="tr-TR" sz="1400"/>
              <a:t>Stuttgart University AI Cube Internet GSM AI-Tanslation AI-Navigation AI-Map </a:t>
            </a:r>
          </a:p>
          <a:p>
            <a:r>
              <a:rPr lang="tr-TR" sz="1400"/>
              <a:t>AI-search engine</a:t>
            </a:r>
            <a:endParaRPr lang="tr-TR" sz="1400" b="1"/>
          </a:p>
          <a:p>
            <a:endParaRPr lang="tr-TR" sz="1000" b="1"/>
          </a:p>
          <a:p>
            <a:r>
              <a:rPr lang="tr-TR" sz="1400" b="1"/>
              <a:t>Nato</a:t>
            </a:r>
            <a:r>
              <a:rPr lang="tr-TR" sz="1400"/>
              <a:t> show Neural Network with Triac3 elements and couple algorithm</a:t>
            </a:r>
          </a:p>
          <a:p>
            <a:endParaRPr lang="tr-TR" sz="1000"/>
          </a:p>
          <a:p>
            <a:r>
              <a:rPr lang="tr-TR" sz="1600" b="1"/>
              <a:t>Turkey</a:t>
            </a:r>
          </a:p>
          <a:p>
            <a:r>
              <a:rPr lang="tr-TR" sz="1400"/>
              <a:t>1984-1994 Stuttgart University </a:t>
            </a:r>
          </a:p>
          <a:p>
            <a:r>
              <a:rPr lang="tr-TR" sz="1400"/>
              <a:t>use intelectual property</a:t>
            </a:r>
          </a:p>
          <a:p>
            <a:endParaRPr lang="tr-TR" sz="1000"/>
          </a:p>
          <a:p>
            <a:r>
              <a:rPr lang="tr-TR" sz="1600" b="1"/>
              <a:t>EU agreement with Günana</a:t>
            </a:r>
          </a:p>
          <a:p>
            <a:r>
              <a:rPr lang="tr-TR" sz="1400"/>
              <a:t>Households use Reality-TV and Get-Response and pay €30 per household</a:t>
            </a:r>
          </a:p>
          <a:p>
            <a:r>
              <a:rPr lang="tr-TR" sz="1400"/>
              <a:t>per month, but state and economy use</a:t>
            </a:r>
          </a:p>
          <a:p>
            <a:endParaRPr lang="tr-TR" sz="1000"/>
          </a:p>
          <a:p>
            <a:r>
              <a:rPr lang="tr-TR" sz="1600" b="1"/>
              <a:t>EU and Germany breach the </a:t>
            </a:r>
            <a:r>
              <a:rPr lang="tr-TR" sz="1400"/>
              <a:t>contract use Günana service but pay to Turkish goverment </a:t>
            </a:r>
          </a:p>
          <a:p>
            <a:endParaRPr lang="tr-TR" sz="1000"/>
          </a:p>
          <a:p>
            <a:r>
              <a:rPr lang="tr-TR" sz="1600" b="1"/>
              <a:t>Daimler AG Foundation AKP</a:t>
            </a:r>
          </a:p>
          <a:p>
            <a:r>
              <a:rPr lang="tr-TR" sz="1600"/>
              <a:t>AKP to breach the contract and steal IT Foundation and attack New York Stock-Excahnge</a:t>
            </a:r>
          </a:p>
        </p:txBody>
      </p:sp>
      <p:pic>
        <p:nvPicPr>
          <p:cNvPr id="6" name="Picture 5">
            <a:extLst>
              <a:ext uri="{FF2B5EF4-FFF2-40B4-BE49-F238E27FC236}">
                <a16:creationId xmlns:a16="http://schemas.microsoft.com/office/drawing/2014/main" id="{CB246C37-3780-C22D-6F53-0CFAC2EA42F0}"/>
              </a:ext>
            </a:extLst>
          </p:cNvPr>
          <p:cNvPicPr>
            <a:picLocks noChangeAspect="1"/>
          </p:cNvPicPr>
          <p:nvPr/>
        </p:nvPicPr>
        <p:blipFill>
          <a:blip r:embed="rId3"/>
          <a:stretch>
            <a:fillRect/>
          </a:stretch>
        </p:blipFill>
        <p:spPr>
          <a:xfrm>
            <a:off x="3688986" y="727466"/>
            <a:ext cx="7452490" cy="5629076"/>
          </a:xfrm>
          <a:prstGeom prst="rect">
            <a:avLst/>
          </a:prstGeom>
          <a:ln>
            <a:solidFill>
              <a:schemeClr val="accent1"/>
            </a:solidFill>
          </a:ln>
        </p:spPr>
      </p:pic>
      <p:pic>
        <p:nvPicPr>
          <p:cNvPr id="7" name="Picture 6" descr="A blue human head with glowing brain&#10;&#10;Description automatically generated">
            <a:extLst>
              <a:ext uri="{FF2B5EF4-FFF2-40B4-BE49-F238E27FC236}">
                <a16:creationId xmlns:a16="http://schemas.microsoft.com/office/drawing/2014/main" id="{D3A205BD-0E6E-6C6C-BF6F-F47F262DF2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26957" y="3949053"/>
            <a:ext cx="376237" cy="368153"/>
          </a:xfrm>
          <a:prstGeom prst="rect">
            <a:avLst/>
          </a:prstGeom>
        </p:spPr>
      </p:pic>
      <p:sp>
        <p:nvSpPr>
          <p:cNvPr id="11" name="Isosceles Triangle 10">
            <a:extLst>
              <a:ext uri="{FF2B5EF4-FFF2-40B4-BE49-F238E27FC236}">
                <a16:creationId xmlns:a16="http://schemas.microsoft.com/office/drawing/2014/main" id="{FD2179E5-FCEC-B52D-B650-C72E95023D79}"/>
              </a:ext>
            </a:extLst>
          </p:cNvPr>
          <p:cNvSpPr/>
          <p:nvPr/>
        </p:nvSpPr>
        <p:spPr>
          <a:xfrm>
            <a:off x="7870818" y="4161364"/>
            <a:ext cx="142875" cy="133350"/>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Isosceles Triangle 13">
            <a:extLst>
              <a:ext uri="{FF2B5EF4-FFF2-40B4-BE49-F238E27FC236}">
                <a16:creationId xmlns:a16="http://schemas.microsoft.com/office/drawing/2014/main" id="{FD74A7AC-C443-9CD1-F953-B9FA43D6F108}"/>
              </a:ext>
            </a:extLst>
          </p:cNvPr>
          <p:cNvSpPr/>
          <p:nvPr/>
        </p:nvSpPr>
        <p:spPr>
          <a:xfrm>
            <a:off x="6243637" y="4937640"/>
            <a:ext cx="142875" cy="133350"/>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Isosceles Triangle 14">
            <a:extLst>
              <a:ext uri="{FF2B5EF4-FFF2-40B4-BE49-F238E27FC236}">
                <a16:creationId xmlns:a16="http://schemas.microsoft.com/office/drawing/2014/main" id="{B55551DE-2245-6206-4167-404D16C91444}"/>
              </a:ext>
            </a:extLst>
          </p:cNvPr>
          <p:cNvSpPr/>
          <p:nvPr/>
        </p:nvSpPr>
        <p:spPr>
          <a:xfrm rot="21303558">
            <a:off x="4915079" y="5154608"/>
            <a:ext cx="142875" cy="133350"/>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18" name="Picture 17" descr="A blue human head with glowing brain&#10;&#10;Description automatically generated">
            <a:extLst>
              <a:ext uri="{FF2B5EF4-FFF2-40B4-BE49-F238E27FC236}">
                <a16:creationId xmlns:a16="http://schemas.microsoft.com/office/drawing/2014/main" id="{0585EF24-512B-1A8C-057C-B1BCA74E8E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8559" y="734504"/>
            <a:ext cx="1383651" cy="1353923"/>
          </a:xfrm>
          <a:prstGeom prst="rect">
            <a:avLst/>
          </a:prstGeom>
        </p:spPr>
      </p:pic>
      <p:pic>
        <p:nvPicPr>
          <p:cNvPr id="20" name="Picture 19">
            <a:extLst>
              <a:ext uri="{FF2B5EF4-FFF2-40B4-BE49-F238E27FC236}">
                <a16:creationId xmlns:a16="http://schemas.microsoft.com/office/drawing/2014/main" id="{91F9A270-E4A9-3CA0-0C26-3A0D602D1FF8}"/>
              </a:ext>
            </a:extLst>
          </p:cNvPr>
          <p:cNvPicPr>
            <a:picLocks noChangeAspect="1"/>
          </p:cNvPicPr>
          <p:nvPr/>
        </p:nvPicPr>
        <p:blipFill>
          <a:blip r:embed="rId5"/>
          <a:stretch>
            <a:fillRect/>
          </a:stretch>
        </p:blipFill>
        <p:spPr>
          <a:xfrm>
            <a:off x="10277475" y="5337073"/>
            <a:ext cx="864001" cy="1019470"/>
          </a:xfrm>
          <a:prstGeom prst="rect">
            <a:avLst/>
          </a:prstGeom>
        </p:spPr>
      </p:pic>
      <p:pic>
        <p:nvPicPr>
          <p:cNvPr id="22" name="Picture 21">
            <a:extLst>
              <a:ext uri="{FF2B5EF4-FFF2-40B4-BE49-F238E27FC236}">
                <a16:creationId xmlns:a16="http://schemas.microsoft.com/office/drawing/2014/main" id="{130E2E60-2840-A641-3418-FDEC965E62C2}"/>
              </a:ext>
            </a:extLst>
          </p:cNvPr>
          <p:cNvPicPr>
            <a:picLocks noChangeAspect="1"/>
          </p:cNvPicPr>
          <p:nvPr/>
        </p:nvPicPr>
        <p:blipFill>
          <a:blip r:embed="rId6"/>
          <a:stretch>
            <a:fillRect/>
          </a:stretch>
        </p:blipFill>
        <p:spPr>
          <a:xfrm>
            <a:off x="8827075" y="5337072"/>
            <a:ext cx="1450399" cy="1019469"/>
          </a:xfrm>
          <a:prstGeom prst="rect">
            <a:avLst/>
          </a:prstGeom>
        </p:spPr>
      </p:pic>
      <p:cxnSp>
        <p:nvCxnSpPr>
          <p:cNvPr id="26" name="Straight Arrow Connector 25">
            <a:extLst>
              <a:ext uri="{FF2B5EF4-FFF2-40B4-BE49-F238E27FC236}">
                <a16:creationId xmlns:a16="http://schemas.microsoft.com/office/drawing/2014/main" id="{F7D2F634-4A72-F184-599A-EF324CB883B4}"/>
              </a:ext>
            </a:extLst>
          </p:cNvPr>
          <p:cNvCxnSpPr>
            <a:cxnSpLocks/>
            <a:stCxn id="15" idx="5"/>
          </p:cNvCxnSpPr>
          <p:nvPr/>
        </p:nvCxnSpPr>
        <p:spPr>
          <a:xfrm flipV="1">
            <a:off x="5022102" y="4325437"/>
            <a:ext cx="1197900" cy="89277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96AAB5CD-1F6B-3A40-C2CE-FF9D9E079DE8}"/>
              </a:ext>
            </a:extLst>
          </p:cNvPr>
          <p:cNvCxnSpPr>
            <a:cxnSpLocks/>
            <a:stCxn id="14" idx="0"/>
          </p:cNvCxnSpPr>
          <p:nvPr/>
        </p:nvCxnSpPr>
        <p:spPr>
          <a:xfrm flipV="1">
            <a:off x="6315075" y="4334047"/>
            <a:ext cx="0" cy="60359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AA5088EE-189A-0C5C-61BD-20ED4EF975C5}"/>
              </a:ext>
            </a:extLst>
          </p:cNvPr>
          <p:cNvCxnSpPr>
            <a:cxnSpLocks/>
            <a:stCxn id="11" idx="1"/>
          </p:cNvCxnSpPr>
          <p:nvPr/>
        </p:nvCxnSpPr>
        <p:spPr>
          <a:xfrm flipH="1" flipV="1">
            <a:off x="6510508" y="4133129"/>
            <a:ext cx="1396029" cy="9491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52" name="Picture 51" descr="A blue human head with glowing brain&#10;&#10;Description automatically generated">
            <a:extLst>
              <a:ext uri="{FF2B5EF4-FFF2-40B4-BE49-F238E27FC236}">
                <a16:creationId xmlns:a16="http://schemas.microsoft.com/office/drawing/2014/main" id="{6CF012F1-624E-0664-169F-6E9C8706A4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2719" y="5587353"/>
            <a:ext cx="376237" cy="368153"/>
          </a:xfrm>
          <a:prstGeom prst="rect">
            <a:avLst/>
          </a:prstGeom>
        </p:spPr>
      </p:pic>
      <p:sp>
        <p:nvSpPr>
          <p:cNvPr id="53" name="Isosceles Triangle 52">
            <a:extLst>
              <a:ext uri="{FF2B5EF4-FFF2-40B4-BE49-F238E27FC236}">
                <a16:creationId xmlns:a16="http://schemas.microsoft.com/office/drawing/2014/main" id="{37E88AC0-8960-AAC9-B80C-3EA44A574788}"/>
              </a:ext>
            </a:extLst>
          </p:cNvPr>
          <p:cNvSpPr/>
          <p:nvPr/>
        </p:nvSpPr>
        <p:spPr>
          <a:xfrm>
            <a:off x="7118348" y="3704318"/>
            <a:ext cx="142875" cy="133350"/>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4" name="Straight Arrow Connector 53">
            <a:extLst>
              <a:ext uri="{FF2B5EF4-FFF2-40B4-BE49-F238E27FC236}">
                <a16:creationId xmlns:a16="http://schemas.microsoft.com/office/drawing/2014/main" id="{A31185AC-7FE3-D3F3-04EE-76832D6EEC54}"/>
              </a:ext>
            </a:extLst>
          </p:cNvPr>
          <p:cNvCxnSpPr>
            <a:cxnSpLocks/>
            <a:stCxn id="53" idx="2"/>
          </p:cNvCxnSpPr>
          <p:nvPr/>
        </p:nvCxnSpPr>
        <p:spPr>
          <a:xfrm flipH="1">
            <a:off x="6500642" y="3837668"/>
            <a:ext cx="617706" cy="22722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9" name="Rectangle 58">
            <a:extLst>
              <a:ext uri="{FF2B5EF4-FFF2-40B4-BE49-F238E27FC236}">
                <a16:creationId xmlns:a16="http://schemas.microsoft.com/office/drawing/2014/main" id="{FD0B37B5-A680-A570-0E1B-DA089A55472D}"/>
              </a:ext>
            </a:extLst>
          </p:cNvPr>
          <p:cNvSpPr/>
          <p:nvPr/>
        </p:nvSpPr>
        <p:spPr>
          <a:xfrm>
            <a:off x="4155202" y="4935467"/>
            <a:ext cx="139700" cy="115838"/>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0" name="Rectangle 59">
            <a:extLst>
              <a:ext uri="{FF2B5EF4-FFF2-40B4-BE49-F238E27FC236}">
                <a16:creationId xmlns:a16="http://schemas.microsoft.com/office/drawing/2014/main" id="{DC3C059C-C887-5A45-BA82-BDB0BEF5D7D8}"/>
              </a:ext>
            </a:extLst>
          </p:cNvPr>
          <p:cNvSpPr/>
          <p:nvPr/>
        </p:nvSpPr>
        <p:spPr>
          <a:xfrm>
            <a:off x="7487486" y="5664475"/>
            <a:ext cx="139700" cy="115838"/>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1" name="Rectangle 60">
            <a:extLst>
              <a:ext uri="{FF2B5EF4-FFF2-40B4-BE49-F238E27FC236}">
                <a16:creationId xmlns:a16="http://schemas.microsoft.com/office/drawing/2014/main" id="{7AF702EB-4B79-3653-FDD8-F0271C9D0F77}"/>
              </a:ext>
            </a:extLst>
          </p:cNvPr>
          <p:cNvSpPr/>
          <p:nvPr/>
        </p:nvSpPr>
        <p:spPr>
          <a:xfrm>
            <a:off x="6547686" y="5342115"/>
            <a:ext cx="139700" cy="115838"/>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2" name="Isosceles Triangle 61">
            <a:extLst>
              <a:ext uri="{FF2B5EF4-FFF2-40B4-BE49-F238E27FC236}">
                <a16:creationId xmlns:a16="http://schemas.microsoft.com/office/drawing/2014/main" id="{214873D6-B03B-F747-5A82-A4181997FC06}"/>
              </a:ext>
            </a:extLst>
          </p:cNvPr>
          <p:cNvSpPr/>
          <p:nvPr/>
        </p:nvSpPr>
        <p:spPr>
          <a:xfrm>
            <a:off x="7189785" y="4669607"/>
            <a:ext cx="142875" cy="133350"/>
          </a:xfrm>
          <a:prstGeom prst="triangl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3" name="Rectangle 62">
            <a:extLst>
              <a:ext uri="{FF2B5EF4-FFF2-40B4-BE49-F238E27FC236}">
                <a16:creationId xmlns:a16="http://schemas.microsoft.com/office/drawing/2014/main" id="{F02FEC31-ACEF-51E0-4D07-410C0C2830B7}"/>
              </a:ext>
            </a:extLst>
          </p:cNvPr>
          <p:cNvSpPr/>
          <p:nvPr/>
        </p:nvSpPr>
        <p:spPr>
          <a:xfrm>
            <a:off x="7717915" y="4656831"/>
            <a:ext cx="139700" cy="115838"/>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64" name="Straight Arrow Connector 63">
            <a:extLst>
              <a:ext uri="{FF2B5EF4-FFF2-40B4-BE49-F238E27FC236}">
                <a16:creationId xmlns:a16="http://schemas.microsoft.com/office/drawing/2014/main" id="{6E734276-BFE3-C2A0-FB0A-FB6C3239CF0F}"/>
              </a:ext>
            </a:extLst>
          </p:cNvPr>
          <p:cNvCxnSpPr>
            <a:cxnSpLocks/>
            <a:stCxn id="59" idx="3"/>
          </p:cNvCxnSpPr>
          <p:nvPr/>
        </p:nvCxnSpPr>
        <p:spPr>
          <a:xfrm flipV="1">
            <a:off x="4294902" y="4303108"/>
            <a:ext cx="1855250" cy="69027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67" name="Rectangle 66">
            <a:extLst>
              <a:ext uri="{FF2B5EF4-FFF2-40B4-BE49-F238E27FC236}">
                <a16:creationId xmlns:a16="http://schemas.microsoft.com/office/drawing/2014/main" id="{9A20F9B5-41D9-1A9F-A949-9B4B3326A849}"/>
              </a:ext>
            </a:extLst>
          </p:cNvPr>
          <p:cNvSpPr/>
          <p:nvPr/>
        </p:nvSpPr>
        <p:spPr>
          <a:xfrm>
            <a:off x="5202112" y="4285425"/>
            <a:ext cx="139700" cy="115838"/>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8" name="Rectangle 67">
            <a:extLst>
              <a:ext uri="{FF2B5EF4-FFF2-40B4-BE49-F238E27FC236}">
                <a16:creationId xmlns:a16="http://schemas.microsoft.com/office/drawing/2014/main" id="{536E4898-867C-2344-2843-F82CAE01F45B}"/>
              </a:ext>
            </a:extLst>
          </p:cNvPr>
          <p:cNvSpPr/>
          <p:nvPr/>
        </p:nvSpPr>
        <p:spPr>
          <a:xfrm>
            <a:off x="5333817" y="3655155"/>
            <a:ext cx="139700" cy="115838"/>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69" name="Straight Arrow Connector 68">
            <a:extLst>
              <a:ext uri="{FF2B5EF4-FFF2-40B4-BE49-F238E27FC236}">
                <a16:creationId xmlns:a16="http://schemas.microsoft.com/office/drawing/2014/main" id="{2CFEACD6-0A5E-92A3-9974-A1A4AB9A5131}"/>
              </a:ext>
            </a:extLst>
          </p:cNvPr>
          <p:cNvCxnSpPr>
            <a:cxnSpLocks/>
            <a:stCxn id="67" idx="3"/>
            <a:endCxn id="7" idx="1"/>
          </p:cNvCxnSpPr>
          <p:nvPr/>
        </p:nvCxnSpPr>
        <p:spPr>
          <a:xfrm flipV="1">
            <a:off x="5341812" y="4133130"/>
            <a:ext cx="785145" cy="21021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a:extLst>
              <a:ext uri="{FF2B5EF4-FFF2-40B4-BE49-F238E27FC236}">
                <a16:creationId xmlns:a16="http://schemas.microsoft.com/office/drawing/2014/main" id="{ADD6EA9C-CC2B-5DF4-1634-0928B684FCA3}"/>
              </a:ext>
            </a:extLst>
          </p:cNvPr>
          <p:cNvCxnSpPr>
            <a:cxnSpLocks/>
            <a:stCxn id="68" idx="3"/>
          </p:cNvCxnSpPr>
          <p:nvPr/>
        </p:nvCxnSpPr>
        <p:spPr>
          <a:xfrm>
            <a:off x="5473517" y="3713074"/>
            <a:ext cx="669321" cy="241982"/>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80" name="Rectangle 79">
            <a:extLst>
              <a:ext uri="{FF2B5EF4-FFF2-40B4-BE49-F238E27FC236}">
                <a16:creationId xmlns:a16="http://schemas.microsoft.com/office/drawing/2014/main" id="{1F38A0A3-E583-B795-D2EC-EF6609931969}"/>
              </a:ext>
            </a:extLst>
          </p:cNvPr>
          <p:cNvSpPr/>
          <p:nvPr/>
        </p:nvSpPr>
        <p:spPr>
          <a:xfrm>
            <a:off x="6809495" y="3128414"/>
            <a:ext cx="139700" cy="115838"/>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1" name="Rectangle 80">
            <a:extLst>
              <a:ext uri="{FF2B5EF4-FFF2-40B4-BE49-F238E27FC236}">
                <a16:creationId xmlns:a16="http://schemas.microsoft.com/office/drawing/2014/main" id="{3B52306E-BC7B-F3F5-B00C-3902E4420931}"/>
              </a:ext>
            </a:extLst>
          </p:cNvPr>
          <p:cNvSpPr/>
          <p:nvPr/>
        </p:nvSpPr>
        <p:spPr>
          <a:xfrm>
            <a:off x="6360942" y="2769070"/>
            <a:ext cx="139700" cy="115838"/>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83" name="Straight Arrow Connector 82">
            <a:extLst>
              <a:ext uri="{FF2B5EF4-FFF2-40B4-BE49-F238E27FC236}">
                <a16:creationId xmlns:a16="http://schemas.microsoft.com/office/drawing/2014/main" id="{37F6868B-8D2B-A9C2-7B5B-8E788BBCD0C8}"/>
              </a:ext>
            </a:extLst>
          </p:cNvPr>
          <p:cNvCxnSpPr>
            <a:cxnSpLocks/>
            <a:stCxn id="80" idx="2"/>
          </p:cNvCxnSpPr>
          <p:nvPr/>
        </p:nvCxnSpPr>
        <p:spPr>
          <a:xfrm flipH="1">
            <a:off x="6500641" y="3244252"/>
            <a:ext cx="378704" cy="70474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86" name="Straight Arrow Connector 85">
            <a:extLst>
              <a:ext uri="{FF2B5EF4-FFF2-40B4-BE49-F238E27FC236}">
                <a16:creationId xmlns:a16="http://schemas.microsoft.com/office/drawing/2014/main" id="{FD1DF69C-0452-73F8-AD9C-0A672EAEEF62}"/>
              </a:ext>
            </a:extLst>
          </p:cNvPr>
          <p:cNvCxnSpPr>
            <a:cxnSpLocks/>
            <a:endCxn id="7" idx="0"/>
          </p:cNvCxnSpPr>
          <p:nvPr/>
        </p:nvCxnSpPr>
        <p:spPr>
          <a:xfrm flipH="1">
            <a:off x="6315076" y="2891879"/>
            <a:ext cx="115715" cy="105717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93" name="Picture 92">
            <a:extLst>
              <a:ext uri="{FF2B5EF4-FFF2-40B4-BE49-F238E27FC236}">
                <a16:creationId xmlns:a16="http://schemas.microsoft.com/office/drawing/2014/main" id="{5802875B-2984-4F3E-954E-8C703AD2EE2B}"/>
              </a:ext>
            </a:extLst>
          </p:cNvPr>
          <p:cNvPicPr>
            <a:picLocks noChangeAspect="1"/>
          </p:cNvPicPr>
          <p:nvPr/>
        </p:nvPicPr>
        <p:blipFill>
          <a:blip r:embed="rId7"/>
          <a:stretch>
            <a:fillRect/>
          </a:stretch>
        </p:blipFill>
        <p:spPr>
          <a:xfrm>
            <a:off x="3688985" y="721087"/>
            <a:ext cx="2923803" cy="1942413"/>
          </a:xfrm>
          <a:prstGeom prst="rect">
            <a:avLst/>
          </a:prstGeom>
        </p:spPr>
      </p:pic>
      <p:sp>
        <p:nvSpPr>
          <p:cNvPr id="10" name="TextBox 9">
            <a:extLst>
              <a:ext uri="{FF2B5EF4-FFF2-40B4-BE49-F238E27FC236}">
                <a16:creationId xmlns:a16="http://schemas.microsoft.com/office/drawing/2014/main" id="{382DE6E2-C86E-EFC1-4AB3-B85A723CAFF5}"/>
              </a:ext>
            </a:extLst>
          </p:cNvPr>
          <p:cNvSpPr txBox="1"/>
          <p:nvPr/>
        </p:nvSpPr>
        <p:spPr>
          <a:xfrm>
            <a:off x="8827075" y="4860929"/>
            <a:ext cx="2314395" cy="461665"/>
          </a:xfrm>
          <a:prstGeom prst="rect">
            <a:avLst/>
          </a:prstGeom>
          <a:solidFill>
            <a:schemeClr val="bg1"/>
          </a:solidFill>
        </p:spPr>
        <p:txBody>
          <a:bodyPr wrap="square">
            <a:spAutoFit/>
          </a:bodyPr>
          <a:lstStyle/>
          <a:p>
            <a:pPr algn="ctr"/>
            <a:r>
              <a:rPr lang="tr-TR" sz="2400">
                <a:latin typeface="Aharoni" panose="02010803020104030203" pitchFamily="2" charset="-79"/>
                <a:cs typeface="Aharoni" panose="02010803020104030203" pitchFamily="2" charset="-79"/>
              </a:rPr>
              <a:t>Heil Hitler</a:t>
            </a:r>
          </a:p>
        </p:txBody>
      </p:sp>
      <p:sp>
        <p:nvSpPr>
          <p:cNvPr id="2" name="TextBox 1">
            <a:extLst>
              <a:ext uri="{FF2B5EF4-FFF2-40B4-BE49-F238E27FC236}">
                <a16:creationId xmlns:a16="http://schemas.microsoft.com/office/drawing/2014/main" id="{79BFF602-8B49-D327-B5D9-C048B6C143FA}"/>
              </a:ext>
            </a:extLst>
          </p:cNvPr>
          <p:cNvSpPr txBox="1"/>
          <p:nvPr/>
        </p:nvSpPr>
        <p:spPr>
          <a:xfrm>
            <a:off x="9442275" y="741159"/>
            <a:ext cx="1670397" cy="830997"/>
          </a:xfrm>
          <a:prstGeom prst="rect">
            <a:avLst/>
          </a:prstGeom>
          <a:solidFill>
            <a:schemeClr val="bg1"/>
          </a:solidFill>
        </p:spPr>
        <p:txBody>
          <a:bodyPr wrap="square">
            <a:spAutoFit/>
          </a:bodyPr>
          <a:lstStyle/>
          <a:p>
            <a:r>
              <a:rPr lang="tr-TR" sz="2400">
                <a:latin typeface="Aharoni" panose="02010803020104030203" pitchFamily="2" charset="-79"/>
                <a:cs typeface="Aharoni" panose="02010803020104030203" pitchFamily="2" charset="-79"/>
              </a:rPr>
              <a:t>Germany</a:t>
            </a:r>
            <a:endParaRPr lang="en-GB" sz="2400">
              <a:latin typeface="Aharoni" panose="02010803020104030203" pitchFamily="2" charset="-79"/>
              <a:cs typeface="Aharoni" panose="02010803020104030203" pitchFamily="2" charset="-79"/>
            </a:endParaRPr>
          </a:p>
          <a:p>
            <a:r>
              <a:rPr lang="tr-TR" sz="2400">
                <a:latin typeface="Aharoni" panose="02010803020104030203" pitchFamily="2" charset="-79"/>
                <a:cs typeface="Aharoni" panose="02010803020104030203" pitchFamily="2" charset="-79"/>
              </a:rPr>
              <a:t>Europe</a:t>
            </a:r>
          </a:p>
        </p:txBody>
      </p:sp>
      <p:cxnSp>
        <p:nvCxnSpPr>
          <p:cNvPr id="4" name="Connector: Elbow 3">
            <a:extLst>
              <a:ext uri="{FF2B5EF4-FFF2-40B4-BE49-F238E27FC236}">
                <a16:creationId xmlns:a16="http://schemas.microsoft.com/office/drawing/2014/main" id="{41E269F3-D4D9-9312-FD4B-9DCF2473AB33}"/>
              </a:ext>
            </a:extLst>
          </p:cNvPr>
          <p:cNvCxnSpPr>
            <a:cxnSpLocks/>
          </p:cNvCxnSpPr>
          <p:nvPr/>
        </p:nvCxnSpPr>
        <p:spPr>
          <a:xfrm flipV="1">
            <a:off x="3371850" y="2176272"/>
            <a:ext cx="2498598" cy="438992"/>
          </a:xfrm>
          <a:prstGeom prst="bentConnector3">
            <a:avLst>
              <a:gd name="adj1" fmla="val 65630"/>
            </a:avLst>
          </a:prstGeom>
          <a:ln w="44450">
            <a:solidFill>
              <a:srgbClr val="FF0000"/>
            </a:solidFill>
            <a:tailEnd type="diamon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222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E8608B5-C68F-21F7-3724-581024A918F4}"/>
              </a:ext>
            </a:extLst>
          </p:cNvPr>
          <p:cNvGrpSpPr/>
          <p:nvPr/>
        </p:nvGrpSpPr>
        <p:grpSpPr>
          <a:xfrm>
            <a:off x="3609975" y="697108"/>
            <a:ext cx="8115988" cy="5146915"/>
            <a:chOff x="3609975" y="697108"/>
            <a:chExt cx="8115988" cy="5146915"/>
          </a:xfrm>
        </p:grpSpPr>
        <p:pic>
          <p:nvPicPr>
            <p:cNvPr id="3" name="Picture 2">
              <a:extLst>
                <a:ext uri="{FF2B5EF4-FFF2-40B4-BE49-F238E27FC236}">
                  <a16:creationId xmlns:a16="http://schemas.microsoft.com/office/drawing/2014/main" id="{5BE1E9D6-C2D2-38F2-96C1-EE3384C07C15}"/>
                </a:ext>
              </a:extLst>
            </p:cNvPr>
            <p:cNvPicPr>
              <a:picLocks noChangeAspect="1"/>
            </p:cNvPicPr>
            <p:nvPr/>
          </p:nvPicPr>
          <p:blipFill>
            <a:blip r:embed="rId2"/>
            <a:stretch>
              <a:fillRect/>
            </a:stretch>
          </p:blipFill>
          <p:spPr>
            <a:xfrm>
              <a:off x="3609975" y="697108"/>
              <a:ext cx="8115988" cy="5146915"/>
            </a:xfrm>
            <a:prstGeom prst="rect">
              <a:avLst/>
            </a:prstGeom>
          </p:spPr>
        </p:pic>
        <p:pic>
          <p:nvPicPr>
            <p:cNvPr id="4" name="Picture 3" descr="A blue human head with glowing brain&#10;&#10;Description automatically generated">
              <a:extLst>
                <a:ext uri="{FF2B5EF4-FFF2-40B4-BE49-F238E27FC236}">
                  <a16:creationId xmlns:a16="http://schemas.microsoft.com/office/drawing/2014/main" id="{95FA1472-7FF8-F4E6-DCEC-0CD99BC9DD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7051" y="1882892"/>
              <a:ext cx="563578" cy="551469"/>
            </a:xfrm>
            <a:prstGeom prst="rect">
              <a:avLst/>
            </a:prstGeom>
          </p:spPr>
        </p:pic>
      </p:grpSp>
      <p:sp>
        <p:nvSpPr>
          <p:cNvPr id="5" name="TextBox 4">
            <a:extLst>
              <a:ext uri="{FF2B5EF4-FFF2-40B4-BE49-F238E27FC236}">
                <a16:creationId xmlns:a16="http://schemas.microsoft.com/office/drawing/2014/main" id="{32702BD4-D2CC-6AC4-F95D-405B24D7FD9A}"/>
              </a:ext>
            </a:extLst>
          </p:cNvPr>
          <p:cNvSpPr txBox="1"/>
          <p:nvPr/>
        </p:nvSpPr>
        <p:spPr>
          <a:xfrm>
            <a:off x="301752" y="727466"/>
            <a:ext cx="3308223" cy="3323987"/>
          </a:xfrm>
          <a:prstGeom prst="rect">
            <a:avLst/>
          </a:prstGeom>
          <a:noFill/>
        </p:spPr>
        <p:txBody>
          <a:bodyPr wrap="square" rtlCol="0">
            <a:spAutoFit/>
          </a:bodyPr>
          <a:lstStyle/>
          <a:p>
            <a:r>
              <a:rPr lang="tr-TR" b="1"/>
              <a:t>Germany use</a:t>
            </a:r>
          </a:p>
          <a:p>
            <a:r>
              <a:rPr lang="tr-TR"/>
              <a:t>intelectual property since1984</a:t>
            </a:r>
          </a:p>
          <a:p>
            <a:endParaRPr lang="tr-TR" sz="1000" b="1"/>
          </a:p>
          <a:p>
            <a:r>
              <a:rPr lang="tr-TR" b="1"/>
              <a:t>Turkey use</a:t>
            </a:r>
          </a:p>
          <a:p>
            <a:r>
              <a:rPr lang="tr-TR"/>
              <a:t>intelectual property since1984</a:t>
            </a:r>
          </a:p>
          <a:p>
            <a:endParaRPr lang="tr-TR" sz="1000"/>
          </a:p>
          <a:p>
            <a:r>
              <a:rPr lang="tr-TR" b="1"/>
              <a:t>Europe use</a:t>
            </a:r>
          </a:p>
          <a:p>
            <a:r>
              <a:rPr lang="tr-TR"/>
              <a:t>intelectual property since1984</a:t>
            </a:r>
          </a:p>
          <a:p>
            <a:endParaRPr lang="tr-TR" sz="1000"/>
          </a:p>
          <a:p>
            <a:r>
              <a:rPr lang="tr-TR" b="1"/>
              <a:t>Arab World use</a:t>
            </a:r>
          </a:p>
          <a:p>
            <a:r>
              <a:rPr lang="tr-TR"/>
              <a:t>intelectual property since1984</a:t>
            </a:r>
          </a:p>
          <a:p>
            <a:endParaRPr lang="tr-TR"/>
          </a:p>
          <a:p>
            <a:endParaRPr lang="tr-TR"/>
          </a:p>
        </p:txBody>
      </p:sp>
      <p:sp>
        <p:nvSpPr>
          <p:cNvPr id="7" name="TextBox 6">
            <a:extLst>
              <a:ext uri="{FF2B5EF4-FFF2-40B4-BE49-F238E27FC236}">
                <a16:creationId xmlns:a16="http://schemas.microsoft.com/office/drawing/2014/main" id="{4204C860-1DC5-A156-3BC1-4C0641F5AC93}"/>
              </a:ext>
            </a:extLst>
          </p:cNvPr>
          <p:cNvSpPr txBox="1"/>
          <p:nvPr/>
        </p:nvSpPr>
        <p:spPr>
          <a:xfrm>
            <a:off x="9723665" y="4907226"/>
            <a:ext cx="1902277" cy="830997"/>
          </a:xfrm>
          <a:prstGeom prst="rect">
            <a:avLst/>
          </a:prstGeom>
          <a:solidFill>
            <a:schemeClr val="bg1"/>
          </a:solidFill>
        </p:spPr>
        <p:txBody>
          <a:bodyPr wrap="square">
            <a:spAutoFit/>
          </a:bodyPr>
          <a:lstStyle/>
          <a:p>
            <a:r>
              <a:rPr lang="en-GB" sz="2400">
                <a:latin typeface="Aharoni" panose="02010803020104030203" pitchFamily="2" charset="-79"/>
                <a:cs typeface="Aharoni" panose="02010803020104030203" pitchFamily="2" charset="-79"/>
              </a:rPr>
              <a:t>Turkey</a:t>
            </a:r>
          </a:p>
          <a:p>
            <a:r>
              <a:rPr lang="en-GB" sz="2400">
                <a:latin typeface="Aharoni" panose="02010803020104030203" pitchFamily="2" charset="-79"/>
                <a:cs typeface="Aharoni" panose="02010803020104030203" pitchFamily="2" charset="-79"/>
              </a:rPr>
              <a:t>Arab World</a:t>
            </a:r>
            <a:endParaRPr lang="tr-TR" sz="240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532949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492CE8A2-2403-F496-564D-321976A33EE1}"/>
              </a:ext>
            </a:extLst>
          </p:cNvPr>
          <p:cNvPicPr>
            <a:picLocks noChangeAspect="1"/>
          </p:cNvPicPr>
          <p:nvPr/>
        </p:nvPicPr>
        <p:blipFill>
          <a:blip r:embed="rId3"/>
          <a:stretch>
            <a:fillRect/>
          </a:stretch>
        </p:blipFill>
        <p:spPr>
          <a:xfrm>
            <a:off x="9907113" y="4011718"/>
            <a:ext cx="1547174" cy="1450762"/>
          </a:xfrm>
          <a:prstGeom prst="rect">
            <a:avLst/>
          </a:prstGeom>
        </p:spPr>
      </p:pic>
      <p:pic>
        <p:nvPicPr>
          <p:cNvPr id="3" name="Picture 2">
            <a:extLst>
              <a:ext uri="{FF2B5EF4-FFF2-40B4-BE49-F238E27FC236}">
                <a16:creationId xmlns:a16="http://schemas.microsoft.com/office/drawing/2014/main" id="{59C05274-B830-032C-0B59-C1059E932298}"/>
              </a:ext>
            </a:extLst>
          </p:cNvPr>
          <p:cNvPicPr>
            <a:picLocks noChangeAspect="1"/>
          </p:cNvPicPr>
          <p:nvPr/>
        </p:nvPicPr>
        <p:blipFill>
          <a:blip r:embed="rId4"/>
          <a:stretch>
            <a:fillRect/>
          </a:stretch>
        </p:blipFill>
        <p:spPr>
          <a:xfrm>
            <a:off x="451917" y="1037891"/>
            <a:ext cx="7459116" cy="4782217"/>
          </a:xfrm>
          <a:prstGeom prst="rect">
            <a:avLst/>
          </a:prstGeom>
        </p:spPr>
      </p:pic>
      <p:pic>
        <p:nvPicPr>
          <p:cNvPr id="4" name="Picture 3">
            <a:extLst>
              <a:ext uri="{FF2B5EF4-FFF2-40B4-BE49-F238E27FC236}">
                <a16:creationId xmlns:a16="http://schemas.microsoft.com/office/drawing/2014/main" id="{5715642A-247F-7CC6-F462-4B997358E573}"/>
              </a:ext>
            </a:extLst>
          </p:cNvPr>
          <p:cNvPicPr>
            <a:picLocks noChangeAspect="1"/>
          </p:cNvPicPr>
          <p:nvPr/>
        </p:nvPicPr>
        <p:blipFill>
          <a:blip r:embed="rId5"/>
          <a:stretch>
            <a:fillRect/>
          </a:stretch>
        </p:blipFill>
        <p:spPr>
          <a:xfrm rot="5400000">
            <a:off x="7538706" y="3656987"/>
            <a:ext cx="2871627" cy="2126973"/>
          </a:xfrm>
          <a:prstGeom prst="rect">
            <a:avLst/>
          </a:prstGeom>
        </p:spPr>
      </p:pic>
      <p:sp>
        <p:nvSpPr>
          <p:cNvPr id="5" name="TextBox 4">
            <a:extLst>
              <a:ext uri="{FF2B5EF4-FFF2-40B4-BE49-F238E27FC236}">
                <a16:creationId xmlns:a16="http://schemas.microsoft.com/office/drawing/2014/main" id="{23C5F43C-9E89-DF77-654D-797DD5AA21FF}"/>
              </a:ext>
            </a:extLst>
          </p:cNvPr>
          <p:cNvSpPr txBox="1"/>
          <p:nvPr/>
        </p:nvSpPr>
        <p:spPr>
          <a:xfrm>
            <a:off x="8188751" y="1604363"/>
            <a:ext cx="3806687" cy="923330"/>
          </a:xfrm>
          <a:prstGeom prst="rect">
            <a:avLst/>
          </a:prstGeom>
          <a:noFill/>
        </p:spPr>
        <p:txBody>
          <a:bodyPr wrap="square" rtlCol="0">
            <a:spAutoFit/>
          </a:bodyPr>
          <a:lstStyle/>
          <a:p>
            <a:r>
              <a:rPr lang="tr-TR" b="1"/>
              <a:t>We spit to your IT-foundation</a:t>
            </a:r>
          </a:p>
          <a:p>
            <a:r>
              <a:rPr lang="tr-TR" b="1"/>
              <a:t>coupled to World Trade Center</a:t>
            </a:r>
          </a:p>
          <a:p>
            <a:r>
              <a:rPr lang="tr-TR" b="1"/>
              <a:t>(enter in shop) and steal your asset</a:t>
            </a:r>
          </a:p>
        </p:txBody>
      </p:sp>
      <p:sp>
        <p:nvSpPr>
          <p:cNvPr id="7" name="TextBox 6">
            <a:extLst>
              <a:ext uri="{FF2B5EF4-FFF2-40B4-BE49-F238E27FC236}">
                <a16:creationId xmlns:a16="http://schemas.microsoft.com/office/drawing/2014/main" id="{FDCD247F-CCE6-02B3-6AA3-3BC8F17D84C9}"/>
              </a:ext>
            </a:extLst>
          </p:cNvPr>
          <p:cNvSpPr txBox="1"/>
          <p:nvPr/>
        </p:nvSpPr>
        <p:spPr>
          <a:xfrm>
            <a:off x="8310281" y="5956258"/>
            <a:ext cx="3703917" cy="646331"/>
          </a:xfrm>
          <a:prstGeom prst="rect">
            <a:avLst/>
          </a:prstGeom>
          <a:noFill/>
        </p:spPr>
        <p:txBody>
          <a:bodyPr wrap="square">
            <a:spAutoFit/>
          </a:bodyPr>
          <a:lstStyle/>
          <a:p>
            <a:r>
              <a:rPr lang="tr-TR"/>
              <a:t>‘‘ </a:t>
            </a:r>
            <a:r>
              <a:rPr lang="tr-TR" sz="1800"/>
              <a:t>We spit to USA, IT-Foundation,</a:t>
            </a:r>
          </a:p>
          <a:p>
            <a:r>
              <a:rPr lang="tr-TR" sz="1800"/>
              <a:t>   and Stock Exchange</a:t>
            </a:r>
          </a:p>
        </p:txBody>
      </p:sp>
      <p:sp>
        <p:nvSpPr>
          <p:cNvPr id="9" name="TextBox 8">
            <a:extLst>
              <a:ext uri="{FF2B5EF4-FFF2-40B4-BE49-F238E27FC236}">
                <a16:creationId xmlns:a16="http://schemas.microsoft.com/office/drawing/2014/main" id="{69D193E9-771F-4C23-B90B-2E232EB26F07}"/>
              </a:ext>
            </a:extLst>
          </p:cNvPr>
          <p:cNvSpPr txBox="1"/>
          <p:nvPr/>
        </p:nvSpPr>
        <p:spPr>
          <a:xfrm>
            <a:off x="451915" y="391560"/>
            <a:ext cx="11562283" cy="369332"/>
          </a:xfrm>
          <a:prstGeom prst="rect">
            <a:avLst/>
          </a:prstGeom>
          <a:noFill/>
          <a:ln>
            <a:solidFill>
              <a:schemeClr val="tx1"/>
            </a:solidFill>
          </a:ln>
        </p:spPr>
        <p:txBody>
          <a:bodyPr wrap="square">
            <a:spAutoFit/>
          </a:bodyPr>
          <a:lstStyle/>
          <a:p>
            <a:r>
              <a:rPr lang="tr-TR" b="1"/>
              <a:t>Merkel </a:t>
            </a:r>
            <a:r>
              <a:rPr lang="en-GB" b="1"/>
              <a:t>“we make him little and </a:t>
            </a:r>
            <a:r>
              <a:rPr lang="tr-TR" b="1"/>
              <a:t>steal</a:t>
            </a:r>
            <a:r>
              <a:rPr lang="en-GB" b="1"/>
              <a:t>”</a:t>
            </a:r>
            <a:r>
              <a:rPr lang="tr-TR" b="1"/>
              <a:t> </a:t>
            </a:r>
            <a:r>
              <a:rPr lang="en-GB" b="1"/>
              <a:t>       </a:t>
            </a:r>
            <a:r>
              <a:rPr lang="tr-TR" b="1"/>
              <a:t>Erdoğan</a:t>
            </a:r>
            <a:r>
              <a:rPr lang="en-GB" b="1"/>
              <a:t> (Obama)</a:t>
            </a:r>
            <a:r>
              <a:rPr lang="tr-TR" b="1"/>
              <a:t> </a:t>
            </a:r>
            <a:r>
              <a:rPr lang="en-GB" b="1"/>
              <a:t>“ok w</a:t>
            </a:r>
            <a:r>
              <a:rPr lang="tr-TR" b="1"/>
              <a:t>e take</a:t>
            </a:r>
            <a:r>
              <a:rPr lang="en-GB" b="1"/>
              <a:t> and give womans ”</a:t>
            </a:r>
            <a:r>
              <a:rPr lang="tr-TR" b="1"/>
              <a:t> </a:t>
            </a:r>
            <a:r>
              <a:rPr lang="en-GB" b="1"/>
              <a:t> </a:t>
            </a:r>
          </a:p>
        </p:txBody>
      </p:sp>
      <p:pic>
        <p:nvPicPr>
          <p:cNvPr id="11" name="Picture 10" descr="A close-up of a signature&#10;&#10;Description automatically generated">
            <a:extLst>
              <a:ext uri="{FF2B5EF4-FFF2-40B4-BE49-F238E27FC236}">
                <a16:creationId xmlns:a16="http://schemas.microsoft.com/office/drawing/2014/main" id="{872141A0-EF74-9484-7A3B-79FAC59416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4038" y="1107569"/>
            <a:ext cx="2546954" cy="744323"/>
          </a:xfrm>
          <a:prstGeom prst="rect">
            <a:avLst/>
          </a:prstGeom>
        </p:spPr>
      </p:pic>
      <p:sp>
        <p:nvSpPr>
          <p:cNvPr id="12" name="Oval 11">
            <a:extLst>
              <a:ext uri="{FF2B5EF4-FFF2-40B4-BE49-F238E27FC236}">
                <a16:creationId xmlns:a16="http://schemas.microsoft.com/office/drawing/2014/main" id="{14C12BCE-13C3-F336-5DA3-A210800B4C66}"/>
              </a:ext>
            </a:extLst>
          </p:cNvPr>
          <p:cNvSpPr/>
          <p:nvPr/>
        </p:nvSpPr>
        <p:spPr>
          <a:xfrm>
            <a:off x="2153994" y="3494444"/>
            <a:ext cx="1574800" cy="1409700"/>
          </a:xfrm>
          <a:prstGeom prst="ellipse">
            <a:avLst/>
          </a:prstGeom>
          <a:noFill/>
          <a:ln w="50800">
            <a:solidFill>
              <a:schemeClr val="bg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Oval 12">
            <a:extLst>
              <a:ext uri="{FF2B5EF4-FFF2-40B4-BE49-F238E27FC236}">
                <a16:creationId xmlns:a16="http://schemas.microsoft.com/office/drawing/2014/main" id="{D3E223AC-FF07-9B1B-7BD4-C9044AC23BEA}"/>
              </a:ext>
            </a:extLst>
          </p:cNvPr>
          <p:cNvSpPr/>
          <p:nvPr/>
        </p:nvSpPr>
        <p:spPr>
          <a:xfrm>
            <a:off x="4521200" y="4410408"/>
            <a:ext cx="1574800" cy="1409700"/>
          </a:xfrm>
          <a:prstGeom prst="ellipse">
            <a:avLst/>
          </a:prstGeom>
          <a:noFill/>
          <a:ln w="50800">
            <a:solidFill>
              <a:schemeClr val="bg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4" name="Oval 13">
            <a:extLst>
              <a:ext uri="{FF2B5EF4-FFF2-40B4-BE49-F238E27FC236}">
                <a16:creationId xmlns:a16="http://schemas.microsoft.com/office/drawing/2014/main" id="{3E645063-5003-6E88-E49B-35CDD5061353}"/>
              </a:ext>
            </a:extLst>
          </p:cNvPr>
          <p:cNvSpPr/>
          <p:nvPr/>
        </p:nvSpPr>
        <p:spPr>
          <a:xfrm>
            <a:off x="1511300" y="4660900"/>
            <a:ext cx="346215" cy="863600"/>
          </a:xfrm>
          <a:prstGeom prst="ellipse">
            <a:avLst/>
          </a:prstGeom>
          <a:noFill/>
          <a:ln w="50800">
            <a:solidFill>
              <a:schemeClr val="bg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6" name="Connector: Elbow 15">
            <a:extLst>
              <a:ext uri="{FF2B5EF4-FFF2-40B4-BE49-F238E27FC236}">
                <a16:creationId xmlns:a16="http://schemas.microsoft.com/office/drawing/2014/main" id="{F1E9CCDA-6484-EC97-A4B1-56CAA282CA7C}"/>
              </a:ext>
            </a:extLst>
          </p:cNvPr>
          <p:cNvCxnSpPr>
            <a:cxnSpLocks/>
          </p:cNvCxnSpPr>
          <p:nvPr/>
        </p:nvCxnSpPr>
        <p:spPr>
          <a:xfrm rot="10800000" flipV="1">
            <a:off x="9316631" y="5158290"/>
            <a:ext cx="1165336" cy="304189"/>
          </a:xfrm>
          <a:prstGeom prst="bentConnector3">
            <a:avLst>
              <a:gd name="adj1" fmla="val 50000"/>
            </a:avLst>
          </a:prstGeom>
          <a:ln w="31750">
            <a:solidFill>
              <a:schemeClr val="tx1"/>
            </a:solidFill>
            <a:headEnd type="diamond"/>
            <a:tailEnd type="diamond"/>
          </a:ln>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a16="http://schemas.microsoft.com/office/drawing/2014/main" id="{3DDFAEE9-4D07-8BCC-F6A9-21498D7B1454}"/>
              </a:ext>
            </a:extLst>
          </p:cNvPr>
          <p:cNvPicPr>
            <a:picLocks noChangeAspect="1"/>
          </p:cNvPicPr>
          <p:nvPr/>
        </p:nvPicPr>
        <p:blipFill>
          <a:blip r:embed="rId5"/>
          <a:stretch>
            <a:fillRect/>
          </a:stretch>
        </p:blipFill>
        <p:spPr>
          <a:xfrm rot="5400000">
            <a:off x="5071054" y="1245055"/>
            <a:ext cx="1177635" cy="872257"/>
          </a:xfrm>
          <a:prstGeom prst="rect">
            <a:avLst/>
          </a:prstGeom>
        </p:spPr>
      </p:pic>
      <p:sp>
        <p:nvSpPr>
          <p:cNvPr id="6" name="TextBox 5">
            <a:extLst>
              <a:ext uri="{FF2B5EF4-FFF2-40B4-BE49-F238E27FC236}">
                <a16:creationId xmlns:a16="http://schemas.microsoft.com/office/drawing/2014/main" id="{99CE914F-AF44-C3CE-E92B-42F280D772F0}"/>
              </a:ext>
            </a:extLst>
          </p:cNvPr>
          <p:cNvSpPr txBox="1"/>
          <p:nvPr/>
        </p:nvSpPr>
        <p:spPr>
          <a:xfrm>
            <a:off x="8965426" y="3275682"/>
            <a:ext cx="3218589" cy="646331"/>
          </a:xfrm>
          <a:prstGeom prst="rect">
            <a:avLst/>
          </a:prstGeom>
          <a:noFill/>
        </p:spPr>
        <p:txBody>
          <a:bodyPr wrap="square">
            <a:spAutoFit/>
          </a:bodyPr>
          <a:lstStyle/>
          <a:p>
            <a:r>
              <a:rPr lang="tr-TR" sz="1800"/>
              <a:t>90º, 9=nine (eng.)</a:t>
            </a:r>
            <a:r>
              <a:rPr lang="tr-TR"/>
              <a:t> </a:t>
            </a:r>
            <a:r>
              <a:rPr lang="tr-TR" sz="1800"/>
              <a:t>no (german)</a:t>
            </a:r>
            <a:r>
              <a:rPr lang="tr-TR"/>
              <a:t> </a:t>
            </a:r>
          </a:p>
          <a:p>
            <a:r>
              <a:rPr lang="tr-TR" sz="1800"/>
              <a:t>0 = zero, we are no zero </a:t>
            </a:r>
            <a:endParaRPr lang="tr-TR"/>
          </a:p>
        </p:txBody>
      </p:sp>
      <p:sp>
        <p:nvSpPr>
          <p:cNvPr id="25" name="TextBox 24">
            <a:extLst>
              <a:ext uri="{FF2B5EF4-FFF2-40B4-BE49-F238E27FC236}">
                <a16:creationId xmlns:a16="http://schemas.microsoft.com/office/drawing/2014/main" id="{8847D887-8227-D974-BB3C-F8C54244B969}"/>
              </a:ext>
            </a:extLst>
          </p:cNvPr>
          <p:cNvSpPr txBox="1"/>
          <p:nvPr/>
        </p:nvSpPr>
        <p:spPr>
          <a:xfrm>
            <a:off x="8207512" y="3253229"/>
            <a:ext cx="575421" cy="369332"/>
          </a:xfrm>
          <a:prstGeom prst="rect">
            <a:avLst/>
          </a:prstGeom>
          <a:noFill/>
        </p:spPr>
        <p:txBody>
          <a:bodyPr wrap="square">
            <a:spAutoFit/>
          </a:bodyPr>
          <a:lstStyle/>
          <a:p>
            <a:r>
              <a:rPr lang="tr-TR" sz="1800"/>
              <a:t>90º</a:t>
            </a:r>
            <a:endParaRPr lang="tr-TR"/>
          </a:p>
        </p:txBody>
      </p:sp>
      <p:cxnSp>
        <p:nvCxnSpPr>
          <p:cNvPr id="26" name="Connector: Elbow 25">
            <a:extLst>
              <a:ext uri="{FF2B5EF4-FFF2-40B4-BE49-F238E27FC236}">
                <a16:creationId xmlns:a16="http://schemas.microsoft.com/office/drawing/2014/main" id="{C2CC29C1-A1AC-7004-9538-81F092C0AC21}"/>
              </a:ext>
            </a:extLst>
          </p:cNvPr>
          <p:cNvCxnSpPr>
            <a:cxnSpLocks/>
          </p:cNvCxnSpPr>
          <p:nvPr/>
        </p:nvCxnSpPr>
        <p:spPr>
          <a:xfrm rot="10800000" flipV="1">
            <a:off x="6371891" y="5082138"/>
            <a:ext cx="1770394" cy="1384303"/>
          </a:xfrm>
          <a:prstGeom prst="bentConnector3">
            <a:avLst>
              <a:gd name="adj1" fmla="val 9744"/>
            </a:avLst>
          </a:prstGeom>
          <a:ln w="31750">
            <a:solidFill>
              <a:schemeClr val="tx1"/>
            </a:solidFill>
            <a:headEnd type="diamond"/>
            <a:tailEnd type="diamond"/>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E94B4624-3CCC-6436-724E-D2E6D48689CF}"/>
              </a:ext>
            </a:extLst>
          </p:cNvPr>
          <p:cNvSpPr txBox="1"/>
          <p:nvPr/>
        </p:nvSpPr>
        <p:spPr>
          <a:xfrm>
            <a:off x="303878" y="5956258"/>
            <a:ext cx="4217322" cy="369332"/>
          </a:xfrm>
          <a:prstGeom prst="rect">
            <a:avLst/>
          </a:prstGeom>
          <a:noFill/>
        </p:spPr>
        <p:txBody>
          <a:bodyPr wrap="square">
            <a:spAutoFit/>
          </a:bodyPr>
          <a:lstStyle/>
          <a:p>
            <a:r>
              <a:rPr lang="tr-TR" sz="1800"/>
              <a:t>Merkel and Erdogan steal </a:t>
            </a:r>
            <a:r>
              <a:rPr lang="tr-TR"/>
              <a:t>$1600 Billion</a:t>
            </a:r>
          </a:p>
        </p:txBody>
      </p:sp>
      <p:sp>
        <p:nvSpPr>
          <p:cNvPr id="37" name="TextBox 36">
            <a:extLst>
              <a:ext uri="{FF2B5EF4-FFF2-40B4-BE49-F238E27FC236}">
                <a16:creationId xmlns:a16="http://schemas.microsoft.com/office/drawing/2014/main" id="{8830621D-B7A9-A771-2732-5A89DEAC33EF}"/>
              </a:ext>
            </a:extLst>
          </p:cNvPr>
          <p:cNvSpPr txBox="1"/>
          <p:nvPr/>
        </p:nvSpPr>
        <p:spPr>
          <a:xfrm>
            <a:off x="4689196" y="5947546"/>
            <a:ext cx="4217322" cy="646331"/>
          </a:xfrm>
          <a:prstGeom prst="rect">
            <a:avLst/>
          </a:prstGeom>
          <a:noFill/>
        </p:spPr>
        <p:txBody>
          <a:bodyPr wrap="square">
            <a:spAutoFit/>
          </a:bodyPr>
          <a:lstStyle/>
          <a:p>
            <a:r>
              <a:rPr lang="tr-TR" sz="1800"/>
              <a:t>Erdogan </a:t>
            </a:r>
            <a:r>
              <a:rPr lang="tr-TR"/>
              <a:t>significant signature</a:t>
            </a:r>
          </a:p>
          <a:p>
            <a:r>
              <a:rPr lang="tr-TR" sz="1800"/>
              <a:t>90º -z-achse</a:t>
            </a:r>
            <a:endParaRPr lang="tr-TR"/>
          </a:p>
        </p:txBody>
      </p:sp>
      <p:cxnSp>
        <p:nvCxnSpPr>
          <p:cNvPr id="8" name="Connector: Elbow 7">
            <a:extLst>
              <a:ext uri="{FF2B5EF4-FFF2-40B4-BE49-F238E27FC236}">
                <a16:creationId xmlns:a16="http://schemas.microsoft.com/office/drawing/2014/main" id="{D34E5A6A-D9AE-88CB-AA95-38D2EFDFE4C0}"/>
              </a:ext>
            </a:extLst>
          </p:cNvPr>
          <p:cNvCxnSpPr/>
          <p:nvPr/>
        </p:nvCxnSpPr>
        <p:spPr>
          <a:xfrm>
            <a:off x="3130992" y="1479730"/>
            <a:ext cx="7549708" cy="3424414"/>
          </a:xfrm>
          <a:prstGeom prst="bentConnector3">
            <a:avLst>
              <a:gd name="adj1" fmla="val 118471"/>
            </a:avLst>
          </a:prstGeom>
          <a:ln w="285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37547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7D51074-E5F9-81ED-2CA9-DBC99F5CB972}"/>
              </a:ext>
            </a:extLst>
          </p:cNvPr>
          <p:cNvPicPr>
            <a:picLocks noChangeAspect="1"/>
          </p:cNvPicPr>
          <p:nvPr/>
        </p:nvPicPr>
        <p:blipFill>
          <a:blip r:embed="rId2"/>
          <a:srcRect l="48261" r="24786"/>
          <a:stretch/>
        </p:blipFill>
        <p:spPr>
          <a:xfrm>
            <a:off x="3002936" y="2237079"/>
            <a:ext cx="454338" cy="482495"/>
          </a:xfrm>
          <a:prstGeom prst="rect">
            <a:avLst/>
          </a:prstGeom>
        </p:spPr>
      </p:pic>
      <p:sp>
        <p:nvSpPr>
          <p:cNvPr id="8" name="TextBox 7">
            <a:extLst>
              <a:ext uri="{FF2B5EF4-FFF2-40B4-BE49-F238E27FC236}">
                <a16:creationId xmlns:a16="http://schemas.microsoft.com/office/drawing/2014/main" id="{98834CBB-CDDF-9183-FB1E-F980962B59A1}"/>
              </a:ext>
            </a:extLst>
          </p:cNvPr>
          <p:cNvSpPr txBox="1"/>
          <p:nvPr/>
        </p:nvSpPr>
        <p:spPr>
          <a:xfrm>
            <a:off x="913507" y="2237079"/>
            <a:ext cx="2204194" cy="400110"/>
          </a:xfrm>
          <a:prstGeom prst="rect">
            <a:avLst/>
          </a:prstGeom>
          <a:noFill/>
        </p:spPr>
        <p:txBody>
          <a:bodyPr wrap="square" rtlCol="0">
            <a:spAutoFit/>
          </a:bodyPr>
          <a:lstStyle/>
          <a:p>
            <a:r>
              <a:rPr lang="tr-TR" sz="2000" b="1"/>
              <a:t>nose</a:t>
            </a:r>
            <a:r>
              <a:rPr lang="tr-TR" sz="2000"/>
              <a:t>  - instinct</a:t>
            </a:r>
          </a:p>
        </p:txBody>
      </p:sp>
      <p:pic>
        <p:nvPicPr>
          <p:cNvPr id="5" name="Picture 4">
            <a:extLst>
              <a:ext uri="{FF2B5EF4-FFF2-40B4-BE49-F238E27FC236}">
                <a16:creationId xmlns:a16="http://schemas.microsoft.com/office/drawing/2014/main" id="{0BE93D97-93A9-4A00-8F8B-6D840C454EBE}"/>
              </a:ext>
            </a:extLst>
          </p:cNvPr>
          <p:cNvPicPr>
            <a:picLocks noChangeAspect="1"/>
          </p:cNvPicPr>
          <p:nvPr/>
        </p:nvPicPr>
        <p:blipFill>
          <a:blip r:embed="rId3"/>
          <a:stretch>
            <a:fillRect/>
          </a:stretch>
        </p:blipFill>
        <p:spPr>
          <a:xfrm>
            <a:off x="9194033" y="1578081"/>
            <a:ext cx="2489540" cy="1850919"/>
          </a:xfrm>
          <a:prstGeom prst="rect">
            <a:avLst/>
          </a:prstGeom>
        </p:spPr>
      </p:pic>
      <p:pic>
        <p:nvPicPr>
          <p:cNvPr id="6" name="Picture 5">
            <a:extLst>
              <a:ext uri="{FF2B5EF4-FFF2-40B4-BE49-F238E27FC236}">
                <a16:creationId xmlns:a16="http://schemas.microsoft.com/office/drawing/2014/main" id="{ACCD1484-3A8E-865A-2E65-B2012D6EDD79}"/>
              </a:ext>
            </a:extLst>
          </p:cNvPr>
          <p:cNvPicPr>
            <a:picLocks noChangeAspect="1"/>
          </p:cNvPicPr>
          <p:nvPr/>
        </p:nvPicPr>
        <p:blipFill>
          <a:blip r:embed="rId4"/>
          <a:stretch>
            <a:fillRect/>
          </a:stretch>
        </p:blipFill>
        <p:spPr>
          <a:xfrm>
            <a:off x="6574112" y="1617012"/>
            <a:ext cx="2534322" cy="1850918"/>
          </a:xfrm>
          <a:prstGeom prst="rect">
            <a:avLst/>
          </a:prstGeom>
        </p:spPr>
      </p:pic>
      <p:sp>
        <p:nvSpPr>
          <p:cNvPr id="11" name="TextBox 10">
            <a:extLst>
              <a:ext uri="{FF2B5EF4-FFF2-40B4-BE49-F238E27FC236}">
                <a16:creationId xmlns:a16="http://schemas.microsoft.com/office/drawing/2014/main" id="{7B33A45E-BA73-DB64-AEC3-E7F219915CF3}"/>
              </a:ext>
            </a:extLst>
          </p:cNvPr>
          <p:cNvSpPr txBox="1"/>
          <p:nvPr/>
        </p:nvSpPr>
        <p:spPr>
          <a:xfrm>
            <a:off x="6465399" y="3506505"/>
            <a:ext cx="2708922" cy="338554"/>
          </a:xfrm>
          <a:prstGeom prst="rect">
            <a:avLst/>
          </a:prstGeom>
          <a:solidFill>
            <a:schemeClr val="bg1"/>
          </a:solidFill>
          <a:ln>
            <a:noFill/>
          </a:ln>
        </p:spPr>
        <p:txBody>
          <a:bodyPr wrap="square" rtlCol="0">
            <a:spAutoFit/>
          </a:bodyPr>
          <a:lstStyle/>
          <a:p>
            <a:r>
              <a:rPr lang="tr-TR" sz="1600" b="1"/>
              <a:t>AKP Foundation 14.08.2001</a:t>
            </a:r>
          </a:p>
        </p:txBody>
      </p:sp>
      <p:pic>
        <p:nvPicPr>
          <p:cNvPr id="13" name="Picture 12">
            <a:extLst>
              <a:ext uri="{FF2B5EF4-FFF2-40B4-BE49-F238E27FC236}">
                <a16:creationId xmlns:a16="http://schemas.microsoft.com/office/drawing/2014/main" id="{29D9BB25-C4D6-B403-9256-6DF8231BCFEA}"/>
              </a:ext>
            </a:extLst>
          </p:cNvPr>
          <p:cNvPicPr>
            <a:picLocks noChangeAspect="1"/>
          </p:cNvPicPr>
          <p:nvPr/>
        </p:nvPicPr>
        <p:blipFill>
          <a:blip r:embed="rId5"/>
          <a:stretch>
            <a:fillRect/>
          </a:stretch>
        </p:blipFill>
        <p:spPr>
          <a:xfrm>
            <a:off x="9194032" y="3565368"/>
            <a:ext cx="2489541" cy="1777364"/>
          </a:xfrm>
          <a:prstGeom prst="rect">
            <a:avLst/>
          </a:prstGeom>
        </p:spPr>
      </p:pic>
      <p:cxnSp>
        <p:nvCxnSpPr>
          <p:cNvPr id="15" name="Straight Connector 14">
            <a:extLst>
              <a:ext uri="{FF2B5EF4-FFF2-40B4-BE49-F238E27FC236}">
                <a16:creationId xmlns:a16="http://schemas.microsoft.com/office/drawing/2014/main" id="{10006AEF-AAA7-29B0-EE7B-477582E7ECDC}"/>
              </a:ext>
            </a:extLst>
          </p:cNvPr>
          <p:cNvCxnSpPr>
            <a:cxnSpLocks/>
          </p:cNvCxnSpPr>
          <p:nvPr/>
        </p:nvCxnSpPr>
        <p:spPr>
          <a:xfrm>
            <a:off x="7391527" y="2834845"/>
            <a:ext cx="2381563" cy="1471153"/>
          </a:xfrm>
          <a:prstGeom prst="line">
            <a:avLst/>
          </a:prstGeom>
          <a:ln>
            <a:solidFill>
              <a:schemeClr val="tx1"/>
            </a:solidFill>
            <a:tailEnd type="diamond"/>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2138436-DB9A-09EE-D56D-5D555D2B27EE}"/>
              </a:ext>
            </a:extLst>
          </p:cNvPr>
          <p:cNvSpPr txBox="1"/>
          <p:nvPr/>
        </p:nvSpPr>
        <p:spPr>
          <a:xfrm>
            <a:off x="9858688" y="3622490"/>
            <a:ext cx="904875" cy="1446550"/>
          </a:xfrm>
          <a:prstGeom prst="rect">
            <a:avLst/>
          </a:prstGeom>
          <a:noFill/>
        </p:spPr>
        <p:txBody>
          <a:bodyPr wrap="square">
            <a:spAutoFit/>
          </a:bodyPr>
          <a:lstStyle/>
          <a:p>
            <a:r>
              <a:rPr lang="tr-TR" sz="8800">
                <a:solidFill>
                  <a:srgbClr val="FF0000"/>
                </a:solidFill>
              </a:rPr>
              <a:t>V</a:t>
            </a:r>
          </a:p>
        </p:txBody>
      </p:sp>
      <p:pic>
        <p:nvPicPr>
          <p:cNvPr id="26" name="Picture 25">
            <a:extLst>
              <a:ext uri="{FF2B5EF4-FFF2-40B4-BE49-F238E27FC236}">
                <a16:creationId xmlns:a16="http://schemas.microsoft.com/office/drawing/2014/main" id="{109212EE-EFD5-0691-7404-571AF3FB59C2}"/>
              </a:ext>
            </a:extLst>
          </p:cNvPr>
          <p:cNvPicPr>
            <a:picLocks noChangeAspect="1"/>
          </p:cNvPicPr>
          <p:nvPr/>
        </p:nvPicPr>
        <p:blipFill>
          <a:blip r:embed="rId6"/>
          <a:srcRect r="50774"/>
          <a:stretch/>
        </p:blipFill>
        <p:spPr>
          <a:xfrm>
            <a:off x="3030526" y="1749013"/>
            <a:ext cx="669640" cy="403008"/>
          </a:xfrm>
          <a:prstGeom prst="rect">
            <a:avLst/>
          </a:prstGeom>
        </p:spPr>
      </p:pic>
      <p:pic>
        <p:nvPicPr>
          <p:cNvPr id="27" name="Picture 26">
            <a:extLst>
              <a:ext uri="{FF2B5EF4-FFF2-40B4-BE49-F238E27FC236}">
                <a16:creationId xmlns:a16="http://schemas.microsoft.com/office/drawing/2014/main" id="{991781E7-0195-F51D-ABC5-D0FFAF4037FC}"/>
              </a:ext>
            </a:extLst>
          </p:cNvPr>
          <p:cNvPicPr>
            <a:picLocks noChangeAspect="1"/>
          </p:cNvPicPr>
          <p:nvPr/>
        </p:nvPicPr>
        <p:blipFill>
          <a:blip r:embed="rId6"/>
          <a:srcRect l="75675"/>
          <a:stretch/>
        </p:blipFill>
        <p:spPr>
          <a:xfrm>
            <a:off x="3027008" y="2755238"/>
            <a:ext cx="406194" cy="494696"/>
          </a:xfrm>
          <a:prstGeom prst="rect">
            <a:avLst/>
          </a:prstGeom>
        </p:spPr>
      </p:pic>
      <p:sp>
        <p:nvSpPr>
          <p:cNvPr id="31" name="TextBox 30">
            <a:extLst>
              <a:ext uri="{FF2B5EF4-FFF2-40B4-BE49-F238E27FC236}">
                <a16:creationId xmlns:a16="http://schemas.microsoft.com/office/drawing/2014/main" id="{B37EBE87-0D5A-B6F2-6DC5-A04EFDB0132D}"/>
              </a:ext>
            </a:extLst>
          </p:cNvPr>
          <p:cNvSpPr txBox="1"/>
          <p:nvPr/>
        </p:nvSpPr>
        <p:spPr>
          <a:xfrm>
            <a:off x="940274" y="2912313"/>
            <a:ext cx="1568212" cy="369332"/>
          </a:xfrm>
          <a:prstGeom prst="rect">
            <a:avLst/>
          </a:prstGeom>
          <a:noFill/>
        </p:spPr>
        <p:txBody>
          <a:bodyPr wrap="square">
            <a:spAutoFit/>
          </a:bodyPr>
          <a:lstStyle/>
          <a:p>
            <a:r>
              <a:rPr lang="tr-TR" b="1"/>
              <a:t>hill</a:t>
            </a:r>
            <a:endParaRPr lang="tr-TR" sz="1600"/>
          </a:p>
        </p:txBody>
      </p:sp>
      <p:sp>
        <p:nvSpPr>
          <p:cNvPr id="33" name="TextBox 32">
            <a:extLst>
              <a:ext uri="{FF2B5EF4-FFF2-40B4-BE49-F238E27FC236}">
                <a16:creationId xmlns:a16="http://schemas.microsoft.com/office/drawing/2014/main" id="{1A128D1F-D041-E5B4-B39C-3902E596F338}"/>
              </a:ext>
            </a:extLst>
          </p:cNvPr>
          <p:cNvSpPr txBox="1"/>
          <p:nvPr/>
        </p:nvSpPr>
        <p:spPr>
          <a:xfrm>
            <a:off x="917813" y="1768195"/>
            <a:ext cx="1113508" cy="369332"/>
          </a:xfrm>
          <a:prstGeom prst="rect">
            <a:avLst/>
          </a:prstGeom>
          <a:noFill/>
        </p:spPr>
        <p:txBody>
          <a:bodyPr wrap="square">
            <a:spAutoFit/>
          </a:bodyPr>
          <a:lstStyle/>
          <a:p>
            <a:r>
              <a:rPr lang="tr-TR" b="1"/>
              <a:t>Couple</a:t>
            </a:r>
            <a:endParaRPr lang="tr-TR"/>
          </a:p>
        </p:txBody>
      </p:sp>
      <p:sp>
        <p:nvSpPr>
          <p:cNvPr id="38" name="TextBox 37">
            <a:extLst>
              <a:ext uri="{FF2B5EF4-FFF2-40B4-BE49-F238E27FC236}">
                <a16:creationId xmlns:a16="http://schemas.microsoft.com/office/drawing/2014/main" id="{12E981C1-B03B-352D-6A88-F4C76A512E23}"/>
              </a:ext>
            </a:extLst>
          </p:cNvPr>
          <p:cNvSpPr txBox="1"/>
          <p:nvPr/>
        </p:nvSpPr>
        <p:spPr>
          <a:xfrm>
            <a:off x="849688" y="583491"/>
            <a:ext cx="4150937" cy="369332"/>
          </a:xfrm>
          <a:prstGeom prst="rect">
            <a:avLst/>
          </a:prstGeom>
          <a:noFill/>
        </p:spPr>
        <p:txBody>
          <a:bodyPr wrap="square">
            <a:spAutoFit/>
          </a:bodyPr>
          <a:lstStyle/>
          <a:p>
            <a:r>
              <a:rPr lang="tr-TR" b="1"/>
              <a:t>Angela Merkel – Significant Siganature</a:t>
            </a:r>
          </a:p>
        </p:txBody>
      </p:sp>
      <p:sp>
        <p:nvSpPr>
          <p:cNvPr id="40" name="TextBox 39">
            <a:extLst>
              <a:ext uri="{FF2B5EF4-FFF2-40B4-BE49-F238E27FC236}">
                <a16:creationId xmlns:a16="http://schemas.microsoft.com/office/drawing/2014/main" id="{CDF55C03-FA44-C26C-95EA-5462A712D1C0}"/>
              </a:ext>
            </a:extLst>
          </p:cNvPr>
          <p:cNvSpPr txBox="1"/>
          <p:nvPr/>
        </p:nvSpPr>
        <p:spPr>
          <a:xfrm>
            <a:off x="9661466" y="1240941"/>
            <a:ext cx="2204194" cy="369332"/>
          </a:xfrm>
          <a:prstGeom prst="rect">
            <a:avLst/>
          </a:prstGeom>
          <a:noFill/>
        </p:spPr>
        <p:txBody>
          <a:bodyPr wrap="square">
            <a:spAutoFit/>
          </a:bodyPr>
          <a:lstStyle/>
          <a:p>
            <a:r>
              <a:rPr lang="tr-TR"/>
              <a:t>Angela Merkel</a:t>
            </a:r>
          </a:p>
        </p:txBody>
      </p:sp>
      <p:sp>
        <p:nvSpPr>
          <p:cNvPr id="44" name="TextBox 43">
            <a:extLst>
              <a:ext uri="{FF2B5EF4-FFF2-40B4-BE49-F238E27FC236}">
                <a16:creationId xmlns:a16="http://schemas.microsoft.com/office/drawing/2014/main" id="{59CA590C-DB41-3F87-37EC-D3F5801EE6F5}"/>
              </a:ext>
            </a:extLst>
          </p:cNvPr>
          <p:cNvSpPr txBox="1"/>
          <p:nvPr/>
        </p:nvSpPr>
        <p:spPr>
          <a:xfrm>
            <a:off x="6248779" y="4270074"/>
            <a:ext cx="2995775" cy="1200329"/>
          </a:xfrm>
          <a:prstGeom prst="rect">
            <a:avLst/>
          </a:prstGeom>
          <a:noFill/>
        </p:spPr>
        <p:txBody>
          <a:bodyPr wrap="square">
            <a:spAutoFit/>
          </a:bodyPr>
          <a:lstStyle/>
          <a:p>
            <a:r>
              <a:rPr lang="tr-TR"/>
              <a:t>Angela Merkel</a:t>
            </a:r>
          </a:p>
          <a:p>
            <a:r>
              <a:rPr lang="tr-TR"/>
              <a:t>Eastern German cancellor </a:t>
            </a:r>
          </a:p>
          <a:p>
            <a:r>
              <a:rPr lang="tr-TR"/>
              <a:t>Angela Merkel symbolic and </a:t>
            </a:r>
          </a:p>
          <a:p>
            <a:r>
              <a:rPr lang="tr-TR"/>
              <a:t>Adolf Hitler confession,</a:t>
            </a:r>
          </a:p>
        </p:txBody>
      </p:sp>
      <p:pic>
        <p:nvPicPr>
          <p:cNvPr id="51" name="Picture 50" descr="A close-up of a signature&#10;&#10;Description automatically generated">
            <a:extLst>
              <a:ext uri="{FF2B5EF4-FFF2-40B4-BE49-F238E27FC236}">
                <a16:creationId xmlns:a16="http://schemas.microsoft.com/office/drawing/2014/main" id="{2AFA53A3-F49A-1A95-7AD5-8669E17A742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98710" y="1286305"/>
            <a:ext cx="1477079" cy="359746"/>
          </a:xfrm>
          <a:prstGeom prst="rect">
            <a:avLst/>
          </a:prstGeom>
        </p:spPr>
      </p:pic>
      <p:pic>
        <p:nvPicPr>
          <p:cNvPr id="2" name="Picture 1" descr="A close-up of a signature&#10;&#10;Description automatically generated">
            <a:extLst>
              <a:ext uri="{FF2B5EF4-FFF2-40B4-BE49-F238E27FC236}">
                <a16:creationId xmlns:a16="http://schemas.microsoft.com/office/drawing/2014/main" id="{28760C36-496C-8CF0-5848-2E482103E4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87925" y="558588"/>
            <a:ext cx="1912739" cy="419138"/>
          </a:xfrm>
          <a:prstGeom prst="rect">
            <a:avLst/>
          </a:prstGeom>
        </p:spPr>
      </p:pic>
      <p:sp>
        <p:nvSpPr>
          <p:cNvPr id="7" name="Oval 6">
            <a:extLst>
              <a:ext uri="{FF2B5EF4-FFF2-40B4-BE49-F238E27FC236}">
                <a16:creationId xmlns:a16="http://schemas.microsoft.com/office/drawing/2014/main" id="{DA265CF1-CAC1-E557-EC66-DDCF08FBA444}"/>
              </a:ext>
            </a:extLst>
          </p:cNvPr>
          <p:cNvSpPr/>
          <p:nvPr/>
        </p:nvSpPr>
        <p:spPr>
          <a:xfrm>
            <a:off x="10167910" y="3088940"/>
            <a:ext cx="414310" cy="397182"/>
          </a:xfrm>
          <a:prstGeom prst="ellipse">
            <a:avLst/>
          </a:prstGeom>
          <a:noFill/>
          <a:ln w="28575">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4" name="Straight Connector 13">
            <a:extLst>
              <a:ext uri="{FF2B5EF4-FFF2-40B4-BE49-F238E27FC236}">
                <a16:creationId xmlns:a16="http://schemas.microsoft.com/office/drawing/2014/main" id="{D0EC1863-80B6-BDDF-461B-74FDC3256CFD}"/>
              </a:ext>
            </a:extLst>
          </p:cNvPr>
          <p:cNvCxnSpPr>
            <a:cxnSpLocks/>
            <a:endCxn id="7" idx="2"/>
          </p:cNvCxnSpPr>
          <p:nvPr/>
        </p:nvCxnSpPr>
        <p:spPr>
          <a:xfrm>
            <a:off x="7391527" y="2778464"/>
            <a:ext cx="2776383" cy="509067"/>
          </a:xfrm>
          <a:prstGeom prst="line">
            <a:avLst/>
          </a:prstGeom>
          <a:ln>
            <a:solidFill>
              <a:schemeClr val="tx1"/>
            </a:solidFill>
            <a:tailEnd type="diamond"/>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A881DAED-3EE8-6F77-7EB6-ED4D933FB097}"/>
              </a:ext>
            </a:extLst>
          </p:cNvPr>
          <p:cNvSpPr txBox="1"/>
          <p:nvPr/>
        </p:nvSpPr>
        <p:spPr>
          <a:xfrm>
            <a:off x="6454753" y="1234464"/>
            <a:ext cx="3024625" cy="338554"/>
          </a:xfrm>
          <a:prstGeom prst="rect">
            <a:avLst/>
          </a:prstGeom>
          <a:noFill/>
        </p:spPr>
        <p:txBody>
          <a:bodyPr wrap="square" rtlCol="0">
            <a:spAutoFit/>
          </a:bodyPr>
          <a:lstStyle/>
          <a:p>
            <a:r>
              <a:rPr lang="tr-TR" sz="1600" b="1"/>
              <a:t>Adolf Hitler Maybach plate</a:t>
            </a:r>
          </a:p>
        </p:txBody>
      </p:sp>
      <p:sp>
        <p:nvSpPr>
          <p:cNvPr id="21" name="TextBox 20">
            <a:extLst>
              <a:ext uri="{FF2B5EF4-FFF2-40B4-BE49-F238E27FC236}">
                <a16:creationId xmlns:a16="http://schemas.microsoft.com/office/drawing/2014/main" id="{1F8976B2-77E0-72AE-E473-64FD37B7CA60}"/>
              </a:ext>
            </a:extLst>
          </p:cNvPr>
          <p:cNvSpPr txBox="1"/>
          <p:nvPr/>
        </p:nvSpPr>
        <p:spPr>
          <a:xfrm>
            <a:off x="874707" y="1281512"/>
            <a:ext cx="1869154" cy="369332"/>
          </a:xfrm>
          <a:prstGeom prst="rect">
            <a:avLst/>
          </a:prstGeom>
          <a:noFill/>
        </p:spPr>
        <p:txBody>
          <a:bodyPr wrap="square">
            <a:spAutoFit/>
          </a:bodyPr>
          <a:lstStyle/>
          <a:p>
            <a:r>
              <a:rPr lang="tr-TR" b="1"/>
              <a:t>Couple nose hill</a:t>
            </a:r>
          </a:p>
        </p:txBody>
      </p:sp>
      <p:sp>
        <p:nvSpPr>
          <p:cNvPr id="28" name="TextBox 27">
            <a:extLst>
              <a:ext uri="{FF2B5EF4-FFF2-40B4-BE49-F238E27FC236}">
                <a16:creationId xmlns:a16="http://schemas.microsoft.com/office/drawing/2014/main" id="{522352FD-7EC8-8125-B435-97DF425201F4}"/>
              </a:ext>
            </a:extLst>
          </p:cNvPr>
          <p:cNvSpPr txBox="1"/>
          <p:nvPr/>
        </p:nvSpPr>
        <p:spPr>
          <a:xfrm>
            <a:off x="3524760" y="2836337"/>
            <a:ext cx="1760430" cy="369332"/>
          </a:xfrm>
          <a:prstGeom prst="rect">
            <a:avLst/>
          </a:prstGeom>
          <a:noFill/>
        </p:spPr>
        <p:txBody>
          <a:bodyPr wrap="square">
            <a:spAutoFit/>
          </a:bodyPr>
          <a:lstStyle/>
          <a:p>
            <a:r>
              <a:rPr lang="tr-TR" sz="1800"/>
              <a:t>caves terrorists </a:t>
            </a:r>
            <a:endParaRPr lang="tr-TR"/>
          </a:p>
        </p:txBody>
      </p:sp>
    </p:spTree>
    <p:extLst>
      <p:ext uri="{BB962C8B-B14F-4D97-AF65-F5344CB8AC3E}">
        <p14:creationId xmlns:p14="http://schemas.microsoft.com/office/powerpoint/2010/main" val="1197036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C899485F-3E76-93C6-287C-814A06C825D9}"/>
              </a:ext>
            </a:extLst>
          </p:cNvPr>
          <p:cNvPicPr>
            <a:picLocks noChangeAspect="1"/>
          </p:cNvPicPr>
          <p:nvPr/>
        </p:nvPicPr>
        <p:blipFill>
          <a:blip r:embed="rId2"/>
          <a:stretch>
            <a:fillRect/>
          </a:stretch>
        </p:blipFill>
        <p:spPr>
          <a:xfrm>
            <a:off x="8454009" y="748523"/>
            <a:ext cx="3004218" cy="1777364"/>
          </a:xfrm>
          <a:prstGeom prst="rect">
            <a:avLst/>
          </a:prstGeom>
        </p:spPr>
      </p:pic>
      <p:pic>
        <p:nvPicPr>
          <p:cNvPr id="25" name="Picture 24">
            <a:extLst>
              <a:ext uri="{FF2B5EF4-FFF2-40B4-BE49-F238E27FC236}">
                <a16:creationId xmlns:a16="http://schemas.microsoft.com/office/drawing/2014/main" id="{E0E5F5D1-8931-462B-DB88-FED0901CE762}"/>
              </a:ext>
            </a:extLst>
          </p:cNvPr>
          <p:cNvPicPr>
            <a:picLocks noChangeAspect="1"/>
          </p:cNvPicPr>
          <p:nvPr/>
        </p:nvPicPr>
        <p:blipFill>
          <a:blip r:embed="rId3"/>
          <a:stretch>
            <a:fillRect/>
          </a:stretch>
        </p:blipFill>
        <p:spPr>
          <a:xfrm>
            <a:off x="8419476" y="2566281"/>
            <a:ext cx="3025427" cy="1725438"/>
          </a:xfrm>
          <a:prstGeom prst="rect">
            <a:avLst/>
          </a:prstGeom>
        </p:spPr>
      </p:pic>
      <p:pic>
        <p:nvPicPr>
          <p:cNvPr id="30" name="Picture 29">
            <a:extLst>
              <a:ext uri="{FF2B5EF4-FFF2-40B4-BE49-F238E27FC236}">
                <a16:creationId xmlns:a16="http://schemas.microsoft.com/office/drawing/2014/main" id="{631ADDE9-338A-CAB9-D67C-C49AF5CE97BC}"/>
              </a:ext>
            </a:extLst>
          </p:cNvPr>
          <p:cNvPicPr>
            <a:picLocks noChangeAspect="1"/>
          </p:cNvPicPr>
          <p:nvPr/>
        </p:nvPicPr>
        <p:blipFill>
          <a:blip r:embed="rId4"/>
          <a:stretch>
            <a:fillRect/>
          </a:stretch>
        </p:blipFill>
        <p:spPr>
          <a:xfrm>
            <a:off x="3384981" y="753395"/>
            <a:ext cx="2405201" cy="1763814"/>
          </a:xfrm>
          <a:prstGeom prst="rect">
            <a:avLst/>
          </a:prstGeom>
          <a:solidFill>
            <a:schemeClr val="bg1"/>
          </a:solidFill>
          <a:ln>
            <a:solidFill>
              <a:schemeClr val="accent1"/>
            </a:solidFill>
          </a:ln>
        </p:spPr>
      </p:pic>
      <p:pic>
        <p:nvPicPr>
          <p:cNvPr id="32" name="Picture 31">
            <a:extLst>
              <a:ext uri="{FF2B5EF4-FFF2-40B4-BE49-F238E27FC236}">
                <a16:creationId xmlns:a16="http://schemas.microsoft.com/office/drawing/2014/main" id="{107B7648-34B0-5000-324D-D1B1C7F6A3A8}"/>
              </a:ext>
            </a:extLst>
          </p:cNvPr>
          <p:cNvPicPr>
            <a:picLocks noChangeAspect="1"/>
          </p:cNvPicPr>
          <p:nvPr/>
        </p:nvPicPr>
        <p:blipFill>
          <a:blip r:embed="rId5"/>
          <a:srcRect l="6809"/>
          <a:stretch/>
        </p:blipFill>
        <p:spPr>
          <a:xfrm>
            <a:off x="900729" y="738484"/>
            <a:ext cx="2405201" cy="1725438"/>
          </a:xfrm>
          <a:prstGeom prst="rect">
            <a:avLst/>
          </a:prstGeom>
        </p:spPr>
      </p:pic>
      <p:pic>
        <p:nvPicPr>
          <p:cNvPr id="37" name="Picture 36">
            <a:extLst>
              <a:ext uri="{FF2B5EF4-FFF2-40B4-BE49-F238E27FC236}">
                <a16:creationId xmlns:a16="http://schemas.microsoft.com/office/drawing/2014/main" id="{C38C2E57-DED2-CE62-E4B8-E34ED7C9B555}"/>
              </a:ext>
            </a:extLst>
          </p:cNvPr>
          <p:cNvPicPr>
            <a:picLocks noChangeAspect="1"/>
          </p:cNvPicPr>
          <p:nvPr/>
        </p:nvPicPr>
        <p:blipFill>
          <a:blip r:embed="rId6"/>
          <a:stretch>
            <a:fillRect/>
          </a:stretch>
        </p:blipFill>
        <p:spPr>
          <a:xfrm>
            <a:off x="5880968" y="753395"/>
            <a:ext cx="2534322" cy="1763814"/>
          </a:xfrm>
          <a:prstGeom prst="rect">
            <a:avLst/>
          </a:prstGeom>
        </p:spPr>
      </p:pic>
      <p:sp>
        <p:nvSpPr>
          <p:cNvPr id="40" name="TextBox 39">
            <a:extLst>
              <a:ext uri="{FF2B5EF4-FFF2-40B4-BE49-F238E27FC236}">
                <a16:creationId xmlns:a16="http://schemas.microsoft.com/office/drawing/2014/main" id="{1D0162F3-289D-E795-E09B-C4246126F8BE}"/>
              </a:ext>
            </a:extLst>
          </p:cNvPr>
          <p:cNvSpPr txBox="1"/>
          <p:nvPr/>
        </p:nvSpPr>
        <p:spPr>
          <a:xfrm>
            <a:off x="900729" y="2771131"/>
            <a:ext cx="6308487" cy="3139321"/>
          </a:xfrm>
          <a:prstGeom prst="rect">
            <a:avLst/>
          </a:prstGeom>
          <a:noFill/>
        </p:spPr>
        <p:txBody>
          <a:bodyPr wrap="square" rtlCol="0">
            <a:spAutoFit/>
          </a:bodyPr>
          <a:lstStyle/>
          <a:p>
            <a:r>
              <a:rPr lang="tr-TR"/>
              <a:t>AL Qaeda, AL (turkish) = take</a:t>
            </a:r>
          </a:p>
          <a:p>
            <a:r>
              <a:rPr lang="tr-TR"/>
              <a:t>Qaeda = Qaida = Kayıta (turkish) = notice = Merke(l) (german)</a:t>
            </a:r>
          </a:p>
          <a:p>
            <a:endParaRPr lang="tr-TR"/>
          </a:p>
          <a:p>
            <a:r>
              <a:rPr lang="tr-TR"/>
              <a:t>Osama Bin Laden, Os ama Bin Laden</a:t>
            </a:r>
          </a:p>
          <a:p>
            <a:r>
              <a:rPr lang="tr-TR"/>
              <a:t>Os = Osten = Eastern </a:t>
            </a:r>
          </a:p>
          <a:p>
            <a:r>
              <a:rPr lang="tr-TR"/>
              <a:t>Osi (german) = Eastern German </a:t>
            </a:r>
          </a:p>
          <a:p>
            <a:r>
              <a:rPr lang="tr-TR"/>
              <a:t>Osten (german) = Eastern Germany</a:t>
            </a:r>
          </a:p>
          <a:p>
            <a:r>
              <a:rPr lang="tr-TR"/>
              <a:t>ama (turkish) = but </a:t>
            </a:r>
          </a:p>
          <a:p>
            <a:r>
              <a:rPr lang="tr-TR"/>
              <a:t>Bin (turkish) = enter </a:t>
            </a:r>
          </a:p>
          <a:p>
            <a:r>
              <a:rPr lang="tr-TR"/>
              <a:t>Laden (german) =shop </a:t>
            </a:r>
          </a:p>
          <a:p>
            <a:r>
              <a:rPr lang="tr-TR" b="1"/>
              <a:t>But Eastern Germany enter in shop (Tower 11.09.2011</a:t>
            </a:r>
            <a:r>
              <a:rPr lang="tr-TR"/>
              <a:t>)</a:t>
            </a:r>
          </a:p>
        </p:txBody>
      </p:sp>
      <p:sp>
        <p:nvSpPr>
          <p:cNvPr id="42" name="TextBox 41">
            <a:extLst>
              <a:ext uri="{FF2B5EF4-FFF2-40B4-BE49-F238E27FC236}">
                <a16:creationId xmlns:a16="http://schemas.microsoft.com/office/drawing/2014/main" id="{451D5B13-272C-51B5-4FF9-7C359A397D20}"/>
              </a:ext>
            </a:extLst>
          </p:cNvPr>
          <p:cNvSpPr txBox="1"/>
          <p:nvPr/>
        </p:nvSpPr>
        <p:spPr>
          <a:xfrm>
            <a:off x="837228" y="348473"/>
            <a:ext cx="10544175" cy="369332"/>
          </a:xfrm>
          <a:prstGeom prst="rect">
            <a:avLst/>
          </a:prstGeom>
          <a:noFill/>
        </p:spPr>
        <p:txBody>
          <a:bodyPr wrap="square">
            <a:spAutoFit/>
          </a:bodyPr>
          <a:lstStyle/>
          <a:p>
            <a:r>
              <a:rPr lang="tr-TR"/>
              <a:t>Mercedes-Benz Maybach - Hitler Passerger Car Plate Number – Türkey AK Part  Foundatıon 14.08.2001  </a:t>
            </a:r>
          </a:p>
        </p:txBody>
      </p:sp>
      <p:sp>
        <p:nvSpPr>
          <p:cNvPr id="44" name="TextBox 43">
            <a:extLst>
              <a:ext uri="{FF2B5EF4-FFF2-40B4-BE49-F238E27FC236}">
                <a16:creationId xmlns:a16="http://schemas.microsoft.com/office/drawing/2014/main" id="{D7323C8E-4EF1-1D76-BDF5-ADEDAFE1B3D6}"/>
              </a:ext>
            </a:extLst>
          </p:cNvPr>
          <p:cNvSpPr txBox="1"/>
          <p:nvPr/>
        </p:nvSpPr>
        <p:spPr>
          <a:xfrm>
            <a:off x="8387001" y="4340791"/>
            <a:ext cx="3522710" cy="2031325"/>
          </a:xfrm>
          <a:prstGeom prst="rect">
            <a:avLst/>
          </a:prstGeom>
          <a:noFill/>
        </p:spPr>
        <p:txBody>
          <a:bodyPr wrap="square">
            <a:spAutoFit/>
          </a:bodyPr>
          <a:lstStyle/>
          <a:p>
            <a:r>
              <a:rPr lang="tr-TR"/>
              <a:t>Eastern German cancellor Angela Merkel symbolic and Adolf Hitler confession. A. Merkel, member of</a:t>
            </a:r>
          </a:p>
          <a:p>
            <a:r>
              <a:rPr lang="tr-TR"/>
              <a:t>National Intelligece, Physic and Theology diploma is fake in analogy to  President Erdoğan Economy and Theology diploma</a:t>
            </a:r>
          </a:p>
        </p:txBody>
      </p:sp>
      <p:cxnSp>
        <p:nvCxnSpPr>
          <p:cNvPr id="34" name="Straight Arrow Connector 33">
            <a:extLst>
              <a:ext uri="{FF2B5EF4-FFF2-40B4-BE49-F238E27FC236}">
                <a16:creationId xmlns:a16="http://schemas.microsoft.com/office/drawing/2014/main" id="{5CEAF6A8-3074-24DE-9085-CE378FDAC04E}"/>
              </a:ext>
            </a:extLst>
          </p:cNvPr>
          <p:cNvCxnSpPr>
            <a:cxnSpLocks/>
          </p:cNvCxnSpPr>
          <p:nvPr/>
        </p:nvCxnSpPr>
        <p:spPr>
          <a:xfrm flipV="1">
            <a:off x="6756400" y="1512460"/>
            <a:ext cx="2454729" cy="417763"/>
          </a:xfrm>
          <a:prstGeom prst="straightConnector1">
            <a:avLst/>
          </a:prstGeom>
          <a:ln w="47625">
            <a:solidFill>
              <a:schemeClr val="tx1"/>
            </a:solidFill>
            <a:headEnd type="diamond"/>
            <a:tailEnd type="diamond"/>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7F3A3DB2-8631-00D6-65B3-D5C7F01558E3}"/>
              </a:ext>
            </a:extLst>
          </p:cNvPr>
          <p:cNvCxnSpPr>
            <a:cxnSpLocks/>
          </p:cNvCxnSpPr>
          <p:nvPr/>
        </p:nvCxnSpPr>
        <p:spPr>
          <a:xfrm>
            <a:off x="6756400" y="2065180"/>
            <a:ext cx="2654300" cy="1255362"/>
          </a:xfrm>
          <a:prstGeom prst="straightConnector1">
            <a:avLst/>
          </a:prstGeom>
          <a:ln w="47625">
            <a:solidFill>
              <a:schemeClr val="tx1"/>
            </a:solidFill>
            <a:headEnd type="diamond"/>
            <a:tailEnd type="diamon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9603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D94EC9B-0980-5550-09B7-8E1EF807B294}"/>
              </a:ext>
            </a:extLst>
          </p:cNvPr>
          <p:cNvSpPr txBox="1"/>
          <p:nvPr/>
        </p:nvSpPr>
        <p:spPr>
          <a:xfrm>
            <a:off x="850900" y="723900"/>
            <a:ext cx="10490200" cy="5016758"/>
          </a:xfrm>
          <a:prstGeom prst="rect">
            <a:avLst/>
          </a:prstGeom>
          <a:noFill/>
        </p:spPr>
        <p:txBody>
          <a:bodyPr wrap="square" rtlCol="0">
            <a:spAutoFit/>
          </a:bodyPr>
          <a:lstStyle/>
          <a:p>
            <a:r>
              <a:rPr lang="tr-TR" sz="2000" b="1">
                <a:latin typeface="+mj-lt"/>
              </a:rPr>
              <a:t>Germany and Turkey changed </a:t>
            </a:r>
            <a:r>
              <a:rPr lang="tr-TR" sz="2000" b="1" i="0">
                <a:solidFill>
                  <a:srgbClr val="202122"/>
                </a:solidFill>
                <a:effectLst/>
                <a:latin typeface="+mj-lt"/>
              </a:rPr>
              <a:t>encryption Strategy</a:t>
            </a:r>
            <a:endParaRPr lang="tr-TR" sz="2000" b="1">
              <a:latin typeface="+mj-lt"/>
            </a:endParaRPr>
          </a:p>
          <a:p>
            <a:endParaRPr lang="tr-TR" sz="2000" b="1">
              <a:latin typeface="+mj-lt"/>
            </a:endParaRPr>
          </a:p>
          <a:p>
            <a:pPr algn="just"/>
            <a:r>
              <a:rPr lang="tr-TR" sz="2000">
                <a:latin typeface="+mj-lt"/>
              </a:rPr>
              <a:t>Decoding of German </a:t>
            </a:r>
            <a:r>
              <a:rPr lang="tr-TR" sz="2000" i="0">
                <a:solidFill>
                  <a:srgbClr val="202122"/>
                </a:solidFill>
                <a:effectLst/>
                <a:latin typeface="+mj-lt"/>
              </a:rPr>
              <a:t>encryption codes during II world war, was the reason of changing encryption method </a:t>
            </a:r>
            <a:r>
              <a:rPr lang="tr-TR" sz="2000">
                <a:solidFill>
                  <a:srgbClr val="202122"/>
                </a:solidFill>
                <a:latin typeface="+mj-lt"/>
              </a:rPr>
              <a:t>with</a:t>
            </a:r>
            <a:r>
              <a:rPr lang="tr-TR" sz="2000" i="0">
                <a:solidFill>
                  <a:srgbClr val="202122"/>
                </a:solidFill>
                <a:effectLst/>
                <a:latin typeface="+mj-lt"/>
              </a:rPr>
              <a:t> signs (arabic, greek, islam, colour, symbols, architecture, street names, building names, place names, written and speech. Millitary use randomly neural network sentence formation and </a:t>
            </a:r>
            <a:r>
              <a:rPr lang="tr-TR" sz="2000">
                <a:solidFill>
                  <a:srgbClr val="202122"/>
                </a:solidFill>
                <a:latin typeface="+mj-lt"/>
              </a:rPr>
              <a:t>coupling </a:t>
            </a:r>
            <a:r>
              <a:rPr lang="tr-TR" sz="2000" i="0">
                <a:solidFill>
                  <a:srgbClr val="202122"/>
                </a:solidFill>
                <a:effectLst/>
                <a:latin typeface="+mj-lt"/>
              </a:rPr>
              <a:t>method for encryption. Millitary AKP and Terror groups hide target and strategy in mixed coupled names, words, sentences and symbolic with different content, therefore it is very importand to find the secret information between the word, phrase and sentences.</a:t>
            </a:r>
          </a:p>
          <a:p>
            <a:pPr algn="just"/>
            <a:endParaRPr lang="tr-TR" sz="2000">
              <a:solidFill>
                <a:srgbClr val="202122"/>
              </a:solidFill>
              <a:latin typeface="+mj-lt"/>
            </a:endParaRPr>
          </a:p>
          <a:p>
            <a:pPr algn="just"/>
            <a:r>
              <a:rPr lang="tr-TR" sz="2000" b="1" i="0">
                <a:solidFill>
                  <a:srgbClr val="202122"/>
                </a:solidFill>
                <a:effectLst/>
                <a:latin typeface="+mj-lt"/>
              </a:rPr>
              <a:t>Orign of encryption strategy based on AI</a:t>
            </a:r>
            <a:endParaRPr lang="tr-TR" sz="2000" b="1">
              <a:solidFill>
                <a:srgbClr val="202122"/>
              </a:solidFill>
              <a:latin typeface="+mj-lt"/>
            </a:endParaRPr>
          </a:p>
          <a:p>
            <a:pPr algn="just"/>
            <a:endParaRPr lang="tr-TR" sz="2000">
              <a:solidFill>
                <a:srgbClr val="202122"/>
              </a:solidFill>
              <a:latin typeface="+mj-lt"/>
            </a:endParaRPr>
          </a:p>
          <a:p>
            <a:pPr algn="just"/>
            <a:r>
              <a:rPr lang="tr-TR" sz="2000">
                <a:solidFill>
                  <a:srgbClr val="202122"/>
                </a:solidFill>
                <a:latin typeface="+mj-lt"/>
              </a:rPr>
              <a:t>Sentence destruction in bar, traic3 and quad4 elements coupling algorithm. We developed this for artificial brain with neural network structure and complex mathematical operation and couple conditions. But natioal goverment agencies use this as decryption and encription method with without a regular systematic at word sentence and paragraph level mixed this with complex function and fractals terror organisation show trivility with greek and other symbols   </a:t>
            </a:r>
            <a:endParaRPr lang="tr-TR" sz="2000">
              <a:latin typeface="+mj-lt"/>
            </a:endParaRPr>
          </a:p>
        </p:txBody>
      </p:sp>
    </p:spTree>
    <p:extLst>
      <p:ext uri="{BB962C8B-B14F-4D97-AF65-F5344CB8AC3E}">
        <p14:creationId xmlns:p14="http://schemas.microsoft.com/office/powerpoint/2010/main" val="31363456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936</TotalTime>
  <Words>726</Words>
  <Application>Microsoft Office PowerPoint</Application>
  <PresentationFormat>Widescreen</PresentationFormat>
  <Paragraphs>113</Paragraphs>
  <Slides>8</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Aharoni</vt: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Engin Guenana</dc:creator>
  <cp:lastModifiedBy>Engin Guenana</cp:lastModifiedBy>
  <cp:revision>28</cp:revision>
  <dcterms:created xsi:type="dcterms:W3CDTF">2024-09-30T14:08:39Z</dcterms:created>
  <dcterms:modified xsi:type="dcterms:W3CDTF">2024-10-14T09:50:44Z</dcterms:modified>
</cp:coreProperties>
</file>